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3" r:id="rId15"/>
    <p:sldId id="323" r:id="rId16"/>
    <p:sldId id="274" r:id="rId17"/>
    <p:sldId id="276" r:id="rId18"/>
    <p:sldId id="277" r:id="rId19"/>
    <p:sldId id="278" r:id="rId20"/>
    <p:sldId id="324" r:id="rId21"/>
    <p:sldId id="279" r:id="rId22"/>
    <p:sldId id="280" r:id="rId23"/>
    <p:sldId id="281" r:id="rId24"/>
    <p:sldId id="282" r:id="rId25"/>
    <p:sldId id="326" r:id="rId26"/>
    <p:sldId id="325" r:id="rId27"/>
    <p:sldId id="283" r:id="rId28"/>
    <p:sldId id="284" r:id="rId29"/>
    <p:sldId id="328" r:id="rId30"/>
    <p:sldId id="329" r:id="rId31"/>
    <p:sldId id="330" r:id="rId32"/>
    <p:sldId id="331" r:id="rId33"/>
    <p:sldId id="332" r:id="rId34"/>
    <p:sldId id="32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33" r:id="rId71"/>
    <p:sldId id="334" r:id="rId72"/>
    <p:sldId id="335" r:id="rId73"/>
    <p:sldId id="336" r:id="rId74"/>
  </p:sldIdLst>
  <p:sldSz cx="9144000" cy="5143500" type="screen16x9"/>
  <p:notesSz cx="6858000" cy="9144000"/>
  <p:embeddedFontLst>
    <p:embeddedFont>
      <p:font typeface="Open Sans" pitchFamily="2" charset="0"/>
      <p:regular r:id="rId76"/>
      <p:bold r:id="rId77"/>
      <p:italic r:id="rId78"/>
      <p:boldItalic r:id="rId79"/>
    </p:embeddedFont>
    <p:embeddedFont>
      <p:font typeface="Roboto" panose="020B0604020202020204" charset="0"/>
      <p:regular r:id="rId80"/>
      <p:bold r:id="rId81"/>
      <p:italic r:id="rId82"/>
      <p:boldItalic r:id="rId83"/>
    </p:embeddedFont>
    <p:embeddedFont>
      <p:font typeface="B Yekan" panose="00000400000000000000" pitchFamily="2" charset="-78"/>
      <p:regular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4660"/>
  </p:normalViewPr>
  <p:slideViewPr>
    <p:cSldViewPr snapToGrid="0">
      <p:cViewPr varScale="1">
        <p:scale>
          <a:sx n="92" d="100"/>
          <a:sy n="92" d="100"/>
        </p:scale>
        <p:origin x="720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28083dcc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28083dcc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28083dcc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28083dcc1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28083dcc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28083dcc1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28083dcc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28083dcc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28083dcc1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28083dcc1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28083dcc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28083dcc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28083dcc1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28083dcc1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28083dcc1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28083dcc1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28083dcc1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28083dcc1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28083dcc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28083dcc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28083dcc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28083dcc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28083dcc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28083dcc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a28083dcc1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a28083dcc1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28083dcc1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28083dcc1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28083dcc1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28083dcc1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28083dcc1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28083dcc1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28083dcc1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28083dcc1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28083dcc1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a28083dcc1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28083dcc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28083dcc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28083dcc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28083dcc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28083dcc1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a28083dcc1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28083dcc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28083dcc1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28083dcc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28083dcc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a28083dcc1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a28083dcc1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a28083dcc1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a28083dcc1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28083dcc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28083dcc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28083dcc1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28083dcc1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28083dcc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a28083dcc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28083dcc1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28083dcc1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a28083dcc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a28083dcc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a28083dcc1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a28083dcc1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a28083dcc1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a28083dcc1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28083dcc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28083dcc1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28083dcc1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a28083dcc1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a28083dcc1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a28083dcc1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28083dcc1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a28083dcc1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28083dcc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a28083dcc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28083dcc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28083dcc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a28083dcc1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a28083dcc1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28083dcc1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28083dcc1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a28083dcc1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a28083dcc1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28083dcc1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a28083dcc1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a28083dcc1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a28083dcc1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28083dcc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28083dcc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a28083dcc1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a28083dcc1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a28083dcc1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a28083dcc1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a28083dcc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a28083dcc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a39a7b902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2a39a7b902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a39a7b902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a39a7b902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28083dcc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28083dcc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6012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28083dcc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28083dcc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4466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28083dcc1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28083dcc1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6535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28083dcc1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28083dcc1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3428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28083dcc1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28083dcc1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95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28083dcc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28083dcc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28083dcc1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28083dcc1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4008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28083dcc1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28083dcc1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605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28083dcc1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28083dcc1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28083dcc1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28083dcc1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28083dcc1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28083dcc1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32747" y="914399"/>
            <a:ext cx="4918225" cy="11715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Roboto"/>
                <a:ea typeface="Roboto"/>
                <a:cs typeface="Roboto"/>
                <a:sym typeface="Roboto"/>
              </a:rPr>
              <a:t>Probability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85275" y="4200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https://github.com/AISPUBLISHING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3" b="19753"/>
          <a:stretch/>
        </p:blipFill>
        <p:spPr>
          <a:xfrm>
            <a:off x="5250972" y="0"/>
            <a:ext cx="3893028" cy="5160871"/>
          </a:xfrm>
          <a:prstGeom prst="rect">
            <a:avLst/>
          </a:prstGeom>
        </p:spPr>
      </p:pic>
      <p:sp>
        <p:nvSpPr>
          <p:cNvPr id="5" name="Google Shape;54;p13"/>
          <p:cNvSpPr txBox="1">
            <a:spLocks/>
          </p:cNvSpPr>
          <p:nvPr/>
        </p:nvSpPr>
        <p:spPr>
          <a:xfrm>
            <a:off x="332747" y="1866060"/>
            <a:ext cx="4918225" cy="117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a-IR" dirty="0" smtClean="0">
                <a:latin typeface="Roboto"/>
                <a:ea typeface="Roboto"/>
                <a:cs typeface="+mj-cs"/>
                <a:sym typeface="Roboto"/>
              </a:rPr>
              <a:t>احتمال</a:t>
            </a:r>
            <a:endParaRPr lang="en-GB" dirty="0">
              <a:latin typeface="Roboto"/>
              <a:ea typeface="Roboto"/>
              <a:cs typeface="+mj-cs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292650" y="1302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cs typeface="+mj-cs"/>
              </a:rPr>
              <a:t>برابری دو مجموعه</a:t>
            </a:r>
            <a:endParaRPr dirty="0">
              <a:cs typeface="+mj-cs"/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000" y="1874975"/>
            <a:ext cx="248602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500575" y="4296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>
                <a:cs typeface="+mj-cs"/>
              </a:rPr>
              <a:t>مجموعه‌ای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که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مجموعه‌ی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تهی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را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دارد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خود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تهی</a:t>
            </a:r>
            <a:r>
              <a:rPr lang="en-GB" sz="2000" dirty="0">
                <a:cs typeface="+mj-cs"/>
              </a:rPr>
              <a:t> </a:t>
            </a:r>
            <a:r>
              <a:rPr lang="en-GB" sz="2000" dirty="0" err="1">
                <a:cs typeface="+mj-cs"/>
              </a:rPr>
              <a:t>نیست</a:t>
            </a:r>
            <a:r>
              <a:rPr lang="en-GB" sz="2000" dirty="0">
                <a:cs typeface="+mj-cs"/>
              </a:rPr>
              <a:t>!</a:t>
            </a:r>
            <a:endParaRPr sz="2000" dirty="0">
              <a:cs typeface="+mj-cs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5" y="1428749"/>
            <a:ext cx="7486649" cy="2149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difference</a:t>
            </a:r>
            <a:endParaRPr dirty="0"/>
          </a:p>
        </p:txBody>
      </p:sp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l="14996" t="4758" r="2962" b="49832"/>
          <a:stretch/>
        </p:blipFill>
        <p:spPr>
          <a:xfrm>
            <a:off x="6067425" y="955537"/>
            <a:ext cx="25622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7" y="1427025"/>
            <a:ext cx="3334215" cy="10288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91" y="2617519"/>
            <a:ext cx="3019846" cy="9716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416022" y="142771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+mj-lt"/>
              </a:rPr>
              <a:t>Disjoint </a:t>
            </a:r>
            <a:r>
              <a:rPr lang="en-GB" dirty="0">
                <a:latin typeface="+mj-lt"/>
              </a:rPr>
              <a:t>sets</a:t>
            </a:r>
            <a:endParaRPr dirty="0">
              <a:latin typeface="+mj-lt"/>
            </a:endParaRPr>
          </a:p>
        </p:txBody>
      </p:sp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182563" y="23777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دو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مجموعه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اشتراکشان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تهی</a:t>
            </a:r>
            <a:r>
              <a:rPr lang="en-GB" dirty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است</a:t>
            </a:r>
            <a:r>
              <a:rPr lang="en-GB" dirty="0" smtClean="0">
                <a:cs typeface="+mj-cs"/>
              </a:rPr>
              <a:t>.</a:t>
            </a:r>
            <a:endParaRPr dirty="0"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>
            <a:spLocks noGrp="1"/>
          </p:cNvSpPr>
          <p:nvPr>
            <p:ph type="title"/>
          </p:nvPr>
        </p:nvSpPr>
        <p:spPr>
          <a:xfrm>
            <a:off x="216450" y="2216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cs typeface="+mj-cs"/>
              </a:rPr>
              <a:t>مجموعه‌ها در پایتون</a:t>
            </a:r>
            <a:endParaRPr dirty="0">
              <a:cs typeface="+mj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808017"/>
            <a:ext cx="8520600" cy="2760857"/>
          </a:xfrm>
        </p:spPr>
        <p:txBody>
          <a:bodyPr/>
          <a:lstStyle/>
          <a:p>
            <a:pPr marL="114300" indent="0" algn="r" rtl="1">
              <a:buNone/>
            </a:pPr>
            <a:r>
              <a:rPr lang="fa-IR" dirty="0" smtClean="0">
                <a:cs typeface="+mj-cs"/>
              </a:rPr>
              <a:t>در نظریه احتمال، آزمایش </a:t>
            </a:r>
            <a:r>
              <a:rPr lang="fa-IR" dirty="0">
                <a:cs typeface="+mj-cs"/>
              </a:rPr>
              <a:t>هر فرایندی است که می‌توان آن را بارها تکرار کرد و دارای یک مجموعه از نتایج ممکن و تعریف شده </a:t>
            </a:r>
            <a:r>
              <a:rPr lang="fa-IR" dirty="0" smtClean="0">
                <a:cs typeface="+mj-cs"/>
              </a:rPr>
              <a:t>است</a:t>
            </a:r>
            <a:r>
              <a:rPr lang="en-US" dirty="0" smtClean="0">
                <a:cs typeface="+mj-cs"/>
              </a:rPr>
              <a:t>.</a:t>
            </a:r>
          </a:p>
          <a:p>
            <a:pPr marL="114300" indent="0" algn="r" rtl="1">
              <a:buNone/>
            </a:pPr>
            <a:endParaRPr lang="en-US" dirty="0">
              <a:cs typeface="+mj-cs"/>
            </a:endParaRPr>
          </a:p>
          <a:p>
            <a:pPr marL="114300" indent="0" algn="l">
              <a:buNone/>
            </a:pPr>
            <a:r>
              <a:rPr lang="en-US" dirty="0"/>
              <a:t>Flipping a </a:t>
            </a:r>
            <a:r>
              <a:rPr lang="en-US" dirty="0" smtClean="0"/>
              <a:t>coin</a:t>
            </a:r>
          </a:p>
          <a:p>
            <a:pPr marL="114300" indent="0" algn="l">
              <a:buNone/>
            </a:pPr>
            <a:r>
              <a:rPr lang="en-US" dirty="0"/>
              <a:t>Rolling a </a:t>
            </a:r>
            <a:r>
              <a:rPr lang="en-US" dirty="0" smtClean="0"/>
              <a:t>die</a:t>
            </a:r>
          </a:p>
          <a:p>
            <a:pPr marL="114300" indent="0" algn="l">
              <a:buNone/>
            </a:pPr>
            <a:r>
              <a:rPr lang="en-US" dirty="0"/>
              <a:t>Drawing a card from a </a:t>
            </a:r>
            <a:r>
              <a:rPr lang="en-US" dirty="0" smtClean="0"/>
              <a:t>deck</a:t>
            </a:r>
          </a:p>
          <a:p>
            <a:pPr marL="114300" indent="0" algn="l">
              <a:buNone/>
            </a:pPr>
            <a:r>
              <a:rPr lang="en-US" dirty="0"/>
              <a:t>Sampling from a population</a:t>
            </a:r>
            <a:endParaRPr lang="en-US" dirty="0">
              <a:cs typeface="+mj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31267" y="517762"/>
            <a:ext cx="1481466" cy="8617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 smtClean="0">
                <a:cs typeface="+mj-cs"/>
              </a:rPr>
              <a:t>Experiment</a:t>
            </a:r>
            <a:br>
              <a:rPr lang="en-GB" sz="2000" dirty="0" smtClean="0">
                <a:cs typeface="+mj-cs"/>
              </a:rPr>
            </a:br>
            <a:r>
              <a:rPr lang="fa-IR" sz="2400" dirty="0">
                <a:solidFill>
                  <a:srgbClr val="FF0000"/>
                </a:solidFill>
                <a:cs typeface="+mj-cs"/>
              </a:rPr>
              <a:t>آزمایش</a:t>
            </a:r>
            <a:endParaRPr lang="en-US" sz="2000" dirty="0">
              <a:solidFill>
                <a:srgbClr val="FF0000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5408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title"/>
          </p:nvPr>
        </p:nvSpPr>
        <p:spPr>
          <a:xfrm>
            <a:off x="311700" y="1174174"/>
            <a:ext cx="8520600" cy="9247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latin typeface="+mj-lt"/>
              </a:rPr>
              <a:t>Random </a:t>
            </a:r>
            <a:r>
              <a:rPr lang="en-GB" dirty="0">
                <a:latin typeface="+mj-lt"/>
              </a:rPr>
              <a:t>experiment	</a:t>
            </a:r>
            <a:endParaRPr dirty="0">
              <a:latin typeface="+mj-lt"/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body" idx="1"/>
          </p:nvPr>
        </p:nvSpPr>
        <p:spPr>
          <a:xfrm>
            <a:off x="311700" y="1735281"/>
            <a:ext cx="8520600" cy="2469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هر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فرایندی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بیشتر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از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یک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خروجی</a:t>
            </a:r>
            <a:r>
              <a:rPr lang="en-GB" dirty="0">
                <a:cs typeface="+mj-cs"/>
              </a:rPr>
              <a:t> (outcome</a:t>
            </a:r>
            <a:r>
              <a:rPr lang="en-GB" dirty="0" smtClean="0">
                <a:cs typeface="+mj-cs"/>
              </a:rPr>
              <a:t>)</a:t>
            </a:r>
            <a:r>
              <a:rPr lang="fa-IR" dirty="0" smtClean="0">
                <a:cs typeface="+mj-cs"/>
              </a:rPr>
              <a:t> </a:t>
            </a:r>
            <a:r>
              <a:rPr lang="en-GB" dirty="0" smtClean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داشته</a:t>
            </a:r>
            <a:r>
              <a:rPr lang="en-GB" dirty="0" smtClean="0">
                <a:cs typeface="+mj-cs"/>
              </a:rPr>
              <a:t> </a:t>
            </a:r>
            <a:r>
              <a:rPr lang="en-GB" dirty="0" err="1">
                <a:cs typeface="+mj-cs"/>
              </a:rPr>
              <a:t>باشد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پرتاب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سکه</a:t>
            </a:r>
            <a:r>
              <a:rPr lang="en-GB" dirty="0">
                <a:cs typeface="+mj-cs"/>
              </a:rPr>
              <a:t> - </a:t>
            </a:r>
            <a:r>
              <a:rPr lang="en-GB" dirty="0" err="1">
                <a:cs typeface="+mj-cs"/>
              </a:rPr>
              <a:t>شیر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خط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پرتاب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تاس</a:t>
            </a:r>
            <a:r>
              <a:rPr lang="en-GB" dirty="0">
                <a:cs typeface="+mj-cs"/>
              </a:rPr>
              <a:t> - </a:t>
            </a:r>
            <a:r>
              <a:rPr lang="en-GB" dirty="0" smtClean="0">
                <a:cs typeface="+mj-cs"/>
              </a:rPr>
              <a:t>۱و۲و۳و۴و۵و۶ </a:t>
            </a:r>
            <a:r>
              <a:rPr lang="en-GB" dirty="0">
                <a:cs typeface="+mj-cs"/>
              </a:rPr>
              <a:t>← </a:t>
            </a:r>
            <a:r>
              <a:rPr lang="en-GB" dirty="0" smtClean="0">
                <a:cs typeface="+mj-cs"/>
              </a:rPr>
              <a:t>۶   </a:t>
            </a:r>
            <a:r>
              <a:rPr lang="en-GB" dirty="0" err="1">
                <a:cs typeface="+mj-cs"/>
              </a:rPr>
              <a:t>حالت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تاس</a:t>
            </a:r>
            <a:r>
              <a:rPr lang="en-GB" dirty="0">
                <a:cs typeface="+mj-cs"/>
              </a:rPr>
              <a:t> + </a:t>
            </a:r>
            <a:r>
              <a:rPr lang="en-GB" dirty="0" err="1" smtClean="0">
                <a:cs typeface="+mj-cs"/>
              </a:rPr>
              <a:t>سکه</a:t>
            </a:r>
            <a:r>
              <a:rPr lang="en-GB" dirty="0" smtClean="0">
                <a:cs typeface="+mj-cs"/>
              </a:rPr>
              <a:t>  :</a:t>
            </a:r>
            <a:r>
              <a:rPr lang="fa-IR" dirty="0" smtClean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شیر</a:t>
            </a:r>
            <a:r>
              <a:rPr lang="en-GB" dirty="0">
                <a:cs typeface="+mj-cs"/>
              </a:rPr>
              <a:t>، </a:t>
            </a:r>
            <a:r>
              <a:rPr lang="en-GB" dirty="0" smtClean="0">
                <a:cs typeface="+mj-cs"/>
              </a:rPr>
              <a:t>۱</a:t>
            </a:r>
            <a:r>
              <a:rPr lang="fa-IR" dirty="0" smtClean="0">
                <a:cs typeface="+mj-cs"/>
              </a:rPr>
              <a:t> </a:t>
            </a:r>
            <a:r>
              <a:rPr lang="en-GB" dirty="0" smtClean="0">
                <a:cs typeface="+mj-cs"/>
              </a:rPr>
              <a:t> و</a:t>
            </a:r>
            <a:r>
              <a:rPr lang="fa-IR" dirty="0" smtClean="0">
                <a:cs typeface="+mj-cs"/>
              </a:rPr>
              <a:t>...</a:t>
            </a:r>
            <a:r>
              <a:rPr lang="en-GB" dirty="0" smtClean="0">
                <a:cs typeface="+mj-cs"/>
              </a:rPr>
              <a:t> ← ۱۲  </a:t>
            </a:r>
            <a:r>
              <a:rPr lang="en-GB" dirty="0" err="1">
                <a:cs typeface="+mj-cs"/>
              </a:rPr>
              <a:t>حالت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>
            <a:spLocks noGrp="1"/>
          </p:cNvSpPr>
          <p:nvPr>
            <p:ph type="title"/>
          </p:nvPr>
        </p:nvSpPr>
        <p:spPr>
          <a:xfrm>
            <a:off x="311700" y="82948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FF0000"/>
                </a:solidFill>
                <a:cs typeface="+mj-cs"/>
              </a:rPr>
              <a:t>فضای نمونه:</a:t>
            </a:r>
            <a:r>
              <a:rPr lang="fa-IR" sz="1800" dirty="0" smtClean="0">
                <a:cs typeface="+mj-cs"/>
              </a:rPr>
              <a:t/>
            </a:r>
            <a:br>
              <a:rPr lang="fa-IR" sz="1800" dirty="0" smtClean="0">
                <a:cs typeface="+mj-cs"/>
              </a:rPr>
            </a:br>
            <a:r>
              <a:rPr lang="fa-IR" sz="1800" dirty="0" smtClean="0">
                <a:cs typeface="+mj-cs"/>
              </a:rPr>
              <a:t>مجموعه تمامی حالات ممکن نتیجه‌ی آزمایش</a:t>
            </a:r>
            <a:endParaRPr sz="1800" dirty="0">
              <a:cs typeface="+mj-cs"/>
            </a:endParaRPr>
          </a:p>
        </p:txBody>
      </p:sp>
      <p:sp>
        <p:nvSpPr>
          <p:cNvPr id="186" name="Google Shape;186;p33"/>
          <p:cNvSpPr txBox="1">
            <a:spLocks noGrp="1"/>
          </p:cNvSpPr>
          <p:nvPr>
            <p:ph type="body" idx="1"/>
          </p:nvPr>
        </p:nvSpPr>
        <p:spPr>
          <a:xfrm>
            <a:off x="311700" y="1843313"/>
            <a:ext cx="8520600" cy="27255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هر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فرایندی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بیشتر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از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یک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خروجی</a:t>
            </a:r>
            <a:r>
              <a:rPr lang="en-GB" dirty="0">
                <a:cs typeface="+mj-cs"/>
              </a:rPr>
              <a:t> (outcome) </a:t>
            </a:r>
            <a:r>
              <a:rPr lang="en-GB" dirty="0" err="1">
                <a:cs typeface="+mj-cs"/>
              </a:rPr>
              <a:t>داشته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باشد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پرتاب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سکه</a:t>
            </a:r>
            <a:r>
              <a:rPr lang="en-GB" dirty="0">
                <a:cs typeface="+mj-cs"/>
              </a:rPr>
              <a:t> - </a:t>
            </a:r>
            <a:r>
              <a:rPr lang="en-GB" dirty="0" err="1">
                <a:cs typeface="+mj-cs"/>
              </a:rPr>
              <a:t>شیر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خط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پرتاب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تاس</a:t>
            </a:r>
            <a:r>
              <a:rPr lang="en-GB" dirty="0">
                <a:cs typeface="+mj-cs"/>
              </a:rPr>
              <a:t> - ۱و۲و۳و۴و۵و۶ ← ۶ </a:t>
            </a:r>
            <a:r>
              <a:rPr lang="en-GB" dirty="0" err="1">
                <a:cs typeface="+mj-cs"/>
              </a:rPr>
              <a:t>حالت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تاس</a:t>
            </a:r>
            <a:r>
              <a:rPr lang="en-GB" dirty="0">
                <a:cs typeface="+mj-cs"/>
              </a:rPr>
              <a:t> + </a:t>
            </a:r>
            <a:r>
              <a:rPr lang="en-GB" dirty="0" err="1">
                <a:cs typeface="+mj-cs"/>
              </a:rPr>
              <a:t>سکه</a:t>
            </a:r>
            <a:r>
              <a:rPr lang="en-GB" dirty="0">
                <a:cs typeface="+mj-cs"/>
              </a:rPr>
              <a:t>:   (</a:t>
            </a:r>
            <a:r>
              <a:rPr lang="en-GB" dirty="0" err="1">
                <a:cs typeface="+mj-cs"/>
              </a:rPr>
              <a:t>شیر</a:t>
            </a:r>
            <a:r>
              <a:rPr lang="en-GB" dirty="0">
                <a:cs typeface="+mj-cs"/>
              </a:rPr>
              <a:t>، ۱) و … ← ۱۲ </a:t>
            </a:r>
            <a:r>
              <a:rPr lang="en-GB" dirty="0" err="1">
                <a:cs typeface="+mj-cs"/>
              </a:rPr>
              <a:t>حالت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cs typeface="+mj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311700" y="445024"/>
            <a:ext cx="8520600" cy="9577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cs typeface="+mj-cs"/>
              </a:rPr>
              <a:t>Event</a:t>
            </a:r>
            <a:r>
              <a:rPr lang="fa-IR" dirty="0" smtClean="0">
                <a:cs typeface="+mj-cs"/>
              </a:rPr>
              <a:t/>
            </a:r>
            <a:br>
              <a:rPr lang="fa-IR" dirty="0" smtClean="0">
                <a:cs typeface="+mj-cs"/>
              </a:rPr>
            </a:br>
            <a:r>
              <a:rPr lang="fa-IR" dirty="0" smtClean="0">
                <a:cs typeface="+mj-cs"/>
              </a:rPr>
              <a:t>رخداد</a:t>
            </a:r>
            <a:endParaRPr dirty="0">
              <a:cs typeface="+mj-cs"/>
            </a:endParaRPr>
          </a:p>
        </p:txBody>
      </p:sp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311700" y="1570693"/>
            <a:ext cx="8520600" cy="22517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cs typeface="+mj-cs"/>
              </a:rPr>
              <a:t>زیرمجموعه‌ای از فضای نمونه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مثلا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تاس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بندازیم</a:t>
            </a:r>
            <a:r>
              <a:rPr lang="en-GB" dirty="0">
                <a:cs typeface="+mj-cs"/>
              </a:rPr>
              <a:t> و </a:t>
            </a:r>
            <a:r>
              <a:rPr lang="en-GB" dirty="0" err="1">
                <a:cs typeface="+mj-cs"/>
              </a:rPr>
              <a:t>بگیم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احتمال</a:t>
            </a:r>
            <a:r>
              <a:rPr lang="en-GB" dirty="0">
                <a:cs typeface="+mj-cs"/>
              </a:rPr>
              <a:t> </a:t>
            </a:r>
            <a:r>
              <a:rPr lang="fa-IR" dirty="0" smtClean="0">
                <a:cs typeface="+mj-cs"/>
              </a:rPr>
              <a:t>ز</a:t>
            </a:r>
            <a:r>
              <a:rPr lang="en-GB" dirty="0" err="1" smtClean="0">
                <a:cs typeface="+mj-cs"/>
              </a:rPr>
              <a:t>وج</a:t>
            </a:r>
            <a:r>
              <a:rPr lang="en-GB" dirty="0" smtClean="0">
                <a:cs typeface="+mj-cs"/>
              </a:rPr>
              <a:t> </a:t>
            </a:r>
            <a:r>
              <a:rPr lang="en-GB" dirty="0" err="1">
                <a:cs typeface="+mj-cs"/>
              </a:rPr>
              <a:t>اومدن</a:t>
            </a:r>
            <a:r>
              <a:rPr lang="en-GB" dirty="0">
                <a:cs typeface="+mj-cs"/>
              </a:rPr>
              <a:t>، </a:t>
            </a:r>
            <a:r>
              <a:rPr lang="en-GB" dirty="0" err="1">
                <a:cs typeface="+mj-cs"/>
              </a:rPr>
              <a:t>اونوقت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اگه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اینا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پیداشون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بشه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میگیم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رخداد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دیده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شده</a:t>
            </a:r>
            <a:endParaRPr dirty="0"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93" y="3398472"/>
            <a:ext cx="4153480" cy="847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1674" y="3398473"/>
            <a:ext cx="2686425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Probability Model</a:t>
            </a:r>
            <a:endParaRPr dirty="0">
              <a:latin typeface="+mj-lt"/>
            </a:endParaRPr>
          </a:p>
        </p:txBody>
      </p:sp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0" y="1179434"/>
            <a:ext cx="8936209" cy="6203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a-IR" sz="2000" dirty="0" smtClean="0">
                <a:cs typeface="+mj-cs"/>
              </a:rPr>
              <a:t>از رخداد به عدد</a:t>
            </a:r>
            <a:endParaRPr sz="2000" dirty="0">
              <a:cs typeface="+mj-cs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759" y="1961474"/>
            <a:ext cx="588645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63655" y="168034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latin typeface="+mj-lt"/>
              </a:rPr>
              <a:t>Probability vs. Statistics</a:t>
            </a:r>
            <a:endParaRPr sz="3200" dirty="0">
              <a:latin typeface="+mj-lt"/>
            </a:endParaRPr>
          </a:p>
        </p:txBody>
      </p:sp>
      <p:sp>
        <p:nvSpPr>
          <p:cNvPr id="5" name="Google Shape;66;p15"/>
          <p:cNvSpPr txBox="1">
            <a:spLocks/>
          </p:cNvSpPr>
          <p:nvPr/>
        </p:nvSpPr>
        <p:spPr>
          <a:xfrm>
            <a:off x="238964" y="225304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  <a:spcAft>
                <a:spcPts val="1200"/>
              </a:spcAft>
            </a:pPr>
            <a:r>
              <a:rPr lang="fa-IR" sz="3200" dirty="0" smtClean="0">
                <a:solidFill>
                  <a:srgbClr val="FF0000"/>
                </a:solidFill>
                <a:cs typeface="+mj-cs"/>
              </a:rPr>
              <a:t>آمار - احتمال</a:t>
            </a:r>
            <a:endParaRPr lang="en-GB" sz="3200" dirty="0">
              <a:solidFill>
                <a:srgbClr val="FF0000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binomial </a:t>
            </a:r>
            <a:r>
              <a:rPr lang="en-US" dirty="0"/>
              <a:t>distribution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54" y="2846193"/>
            <a:ext cx="8520600" cy="3416400"/>
          </a:xfrm>
        </p:spPr>
        <p:txBody>
          <a:bodyPr/>
          <a:lstStyle/>
          <a:p>
            <a:r>
              <a:rPr lang="en-US" dirty="0" smtClean="0">
                <a:latin typeface="+mj-lt"/>
              </a:rPr>
              <a:t>A </a:t>
            </a:r>
            <a:r>
              <a:rPr lang="en-US" dirty="0">
                <a:latin typeface="+mj-lt"/>
              </a:rPr>
              <a:t>binomial distribution is a discrete probability distribution that describes the number of successes in a sequence of n independent, identically distributed Bernoulli trials, each with probability of success p. In the case of coin flipping, each flip is a Bernoulli trial with probability of success 0.5 (probability of heads) and probability of failure 0.5 (probability of tails</a:t>
            </a:r>
            <a:r>
              <a:rPr lang="en-US" dirty="0" smtClean="0">
                <a:latin typeface="+mj-lt"/>
              </a:rPr>
              <a:t>).</a:t>
            </a:r>
            <a:r>
              <a:rPr lang="en-US" dirty="0">
                <a:latin typeface="+mj-lt"/>
              </a:rPr>
              <a:t/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831" y="258926"/>
            <a:ext cx="3169552" cy="258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32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Biased coin</a:t>
            </a:r>
            <a:endParaRPr dirty="0"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847" y="3437246"/>
            <a:ext cx="2188510" cy="135595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6"/>
          <p:cNvSpPr txBox="1">
            <a:spLocks noGrp="1"/>
          </p:cNvSpPr>
          <p:nvPr>
            <p:ph type="title"/>
          </p:nvPr>
        </p:nvSpPr>
        <p:spPr>
          <a:xfrm>
            <a:off x="311700" y="216969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dirty="0" err="1">
                <a:cs typeface="+mj-cs"/>
              </a:rPr>
              <a:t>می‌توان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این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کار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را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سکه‌های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متفاوت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انجام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داد</a:t>
            </a:r>
            <a:r>
              <a:rPr lang="en-GB" sz="1600" dirty="0">
                <a:cs typeface="+mj-cs"/>
              </a:rPr>
              <a:t>، </a:t>
            </a:r>
            <a:r>
              <a:rPr lang="en-GB" sz="1600" dirty="0" err="1">
                <a:cs typeface="+mj-cs"/>
              </a:rPr>
              <a:t>مثلا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کلی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سکه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بندازیم</a:t>
            </a:r>
            <a:r>
              <a:rPr lang="en-GB" sz="1600" dirty="0">
                <a:cs typeface="+mj-cs"/>
              </a:rPr>
              <a:t> و </a:t>
            </a:r>
            <a:r>
              <a:rPr lang="en-GB" sz="1600" dirty="0" err="1">
                <a:cs typeface="+mj-cs"/>
              </a:rPr>
              <a:t>نسبت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رخداد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را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حساب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کنیم</a:t>
            </a:r>
            <a:r>
              <a:rPr lang="en-GB" sz="1600" dirty="0">
                <a:cs typeface="+mj-cs"/>
              </a:rPr>
              <a:t>.</a:t>
            </a:r>
            <a:endParaRPr sz="1600" dirty="0">
              <a:cs typeface="+mj-cs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dirty="0" err="1">
                <a:cs typeface="+mj-cs"/>
              </a:rPr>
              <a:t>می‌توان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تابع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توزیع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انجام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 smtClean="0">
                <a:cs typeface="+mj-cs"/>
              </a:rPr>
              <a:t>داد</a:t>
            </a:r>
            <a:r>
              <a:rPr lang="en-GB" sz="1600" dirty="0" smtClean="0">
                <a:cs typeface="+mj-cs"/>
              </a:rPr>
              <a:t>.</a:t>
            </a:r>
            <a:endParaRPr sz="1600" dirty="0">
              <a:cs typeface="+mj-cs"/>
            </a:endParaRPr>
          </a:p>
        </p:txBody>
      </p:sp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875" y="3239350"/>
            <a:ext cx="4064958" cy="17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1102" y="98184"/>
            <a:ext cx="2702962" cy="20715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>
            <a:spLocks noGrp="1"/>
          </p:cNvSpPr>
          <p:nvPr>
            <p:ph type="title"/>
          </p:nvPr>
        </p:nvSpPr>
        <p:spPr>
          <a:xfrm>
            <a:off x="389632" y="601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cs typeface="+mj-cs"/>
              </a:rPr>
              <a:t>اصول احتمال</a:t>
            </a:r>
            <a:endParaRPr dirty="0">
              <a:cs typeface="+mj-cs"/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2040700"/>
            <a:ext cx="6302349" cy="136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>
            <a:spLocks noGrp="1"/>
          </p:cNvSpPr>
          <p:nvPr>
            <p:ph type="title"/>
          </p:nvPr>
        </p:nvSpPr>
        <p:spPr>
          <a:xfrm>
            <a:off x="5177350" y="2285400"/>
            <a:ext cx="82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20"/>
              <a:t>disjoint</a:t>
            </a:r>
            <a:endParaRPr sz="1520"/>
          </a:p>
        </p:txBody>
      </p:sp>
      <p:sp>
        <p:nvSpPr>
          <p:cNvPr id="217" name="Google Shape;217;p37"/>
          <p:cNvSpPr txBox="1">
            <a:spLocks noGrp="1"/>
          </p:cNvSpPr>
          <p:nvPr>
            <p:ph type="title"/>
          </p:nvPr>
        </p:nvSpPr>
        <p:spPr>
          <a:xfrm>
            <a:off x="4508625" y="3201450"/>
            <a:ext cx="82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20"/>
              <a:t>joint</a:t>
            </a:r>
            <a:endParaRPr sz="1520"/>
          </a:p>
        </p:txBody>
      </p:sp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50" y="3768900"/>
            <a:ext cx="1916076" cy="4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>
            <a:spLocks noGrp="1"/>
          </p:cNvSpPr>
          <p:nvPr>
            <p:ph type="title"/>
          </p:nvPr>
        </p:nvSpPr>
        <p:spPr>
          <a:xfrm>
            <a:off x="2788875" y="3813675"/>
            <a:ext cx="467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520"/>
              <a:t>Probability of sample space to happen</a:t>
            </a:r>
            <a:endParaRPr sz="1520"/>
          </a:p>
        </p:txBody>
      </p:sp>
      <p:pic>
        <p:nvPicPr>
          <p:cNvPr id="220" name="Google Shape;2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6697" y="3721625"/>
            <a:ext cx="104282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Rules from those axioms</a:t>
            </a:r>
            <a:endParaRPr dirty="0">
              <a:latin typeface="+mj-lt"/>
            </a:endParaRPr>
          </a:p>
        </p:txBody>
      </p:sp>
      <p:pic>
        <p:nvPicPr>
          <p:cNvPr id="226" name="Google Shape;226;p38"/>
          <p:cNvPicPr preferRelativeResize="0"/>
          <p:nvPr/>
        </p:nvPicPr>
        <p:blipFill rotWithShape="1">
          <a:blip r:embed="rId3">
            <a:alphaModFix/>
          </a:blip>
          <a:srcRect l="325" b="13010"/>
          <a:stretch/>
        </p:blipFill>
        <p:spPr>
          <a:xfrm>
            <a:off x="2369128" y="1017725"/>
            <a:ext cx="5392584" cy="180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 rotWithShape="1">
          <a:blip r:embed="rId4">
            <a:alphaModFix/>
          </a:blip>
          <a:srcRect r="6746" b="7980"/>
          <a:stretch/>
        </p:blipFill>
        <p:spPr>
          <a:xfrm>
            <a:off x="2109382" y="3396727"/>
            <a:ext cx="4707055" cy="121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  <a:cs typeface="+mj-cs"/>
              </a:rPr>
              <a:t>Conditional Probability</a:t>
            </a:r>
            <a:endParaRPr dirty="0">
              <a:latin typeface="+mj-lt"/>
              <a:cs typeface="+mj-cs"/>
            </a:endParaRPr>
          </a:p>
        </p:txBody>
      </p:sp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xfrm>
            <a:off x="447675" y="966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220" dirty="0">
                <a:latin typeface="+mj-lt"/>
              </a:rPr>
              <a:t>Conditional Probability is probability of event conditioned on the information of some other event</a:t>
            </a:r>
            <a:endParaRPr sz="1220" dirty="0">
              <a:latin typeface="+mj-lt"/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/>
          </p:nvPr>
        </p:nvSpPr>
        <p:spPr>
          <a:xfrm>
            <a:off x="447675" y="1358029"/>
            <a:ext cx="8562109" cy="315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dirty="0" err="1">
                <a:cs typeface="+mj-cs"/>
              </a:rPr>
              <a:t>فرض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کنید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قرار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است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تاس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بندازیم</a:t>
            </a:r>
            <a:r>
              <a:rPr lang="en-GB" sz="1600" dirty="0">
                <a:cs typeface="+mj-cs"/>
              </a:rPr>
              <a:t>، و </a:t>
            </a:r>
            <a:r>
              <a:rPr lang="en-GB" sz="1600" dirty="0" err="1">
                <a:cs typeface="+mj-cs"/>
              </a:rPr>
              <a:t>می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 smtClean="0">
                <a:cs typeface="+mj-cs"/>
              </a:rPr>
              <a:t>خواهیمP</a:t>
            </a:r>
            <a:r>
              <a:rPr lang="en-GB" sz="1600" dirty="0" smtClean="0">
                <a:cs typeface="+mj-cs"/>
              </a:rPr>
              <a:t>(2</a:t>
            </a:r>
            <a:r>
              <a:rPr lang="en-GB" sz="1600" dirty="0">
                <a:cs typeface="+mj-cs"/>
              </a:rPr>
              <a:t>) </a:t>
            </a:r>
            <a:r>
              <a:rPr lang="fa-IR" sz="1600" dirty="0" smtClean="0">
                <a:cs typeface="+mj-cs"/>
              </a:rPr>
              <a:t> </a:t>
            </a:r>
            <a:r>
              <a:rPr lang="en-GB" sz="1600" dirty="0" err="1" smtClean="0">
                <a:cs typeface="+mj-cs"/>
              </a:rPr>
              <a:t>را</a:t>
            </a:r>
            <a:r>
              <a:rPr lang="en-GB" sz="1600" dirty="0" smtClean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بدانیم</a:t>
            </a:r>
            <a:r>
              <a:rPr lang="en-GB" sz="1600" dirty="0">
                <a:cs typeface="+mj-cs"/>
              </a:rPr>
              <a:t>، </a:t>
            </a:r>
            <a:r>
              <a:rPr lang="en-GB" sz="1600" dirty="0" err="1">
                <a:cs typeface="+mj-cs"/>
              </a:rPr>
              <a:t>خب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حالت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عادی</a:t>
            </a:r>
            <a:r>
              <a:rPr lang="en-GB" sz="1600" dirty="0">
                <a:cs typeface="+mj-cs"/>
              </a:rPr>
              <a:t> </a:t>
            </a:r>
            <a:r>
              <a:rPr lang="fa-IR" sz="1600" dirty="0" smtClean="0">
                <a:cs typeface="+mj-cs"/>
              </a:rPr>
              <a:t>1/6</a:t>
            </a:r>
            <a:r>
              <a:rPr lang="en-GB" sz="1600" dirty="0" smtClean="0">
                <a:cs typeface="+mj-cs"/>
              </a:rPr>
              <a:t> </a:t>
            </a:r>
            <a:r>
              <a:rPr lang="fa-IR" sz="1600" dirty="0" smtClean="0">
                <a:cs typeface="+mj-cs"/>
              </a:rPr>
              <a:t> </a:t>
            </a:r>
            <a:r>
              <a:rPr lang="en-GB" sz="1600" dirty="0" err="1" smtClean="0">
                <a:cs typeface="+mj-cs"/>
              </a:rPr>
              <a:t>می‌شود</a:t>
            </a:r>
            <a:r>
              <a:rPr lang="en-GB" sz="1600" dirty="0" smtClean="0">
                <a:cs typeface="+mj-cs"/>
              </a:rPr>
              <a:t>.</a:t>
            </a:r>
            <a:endParaRPr sz="1600" dirty="0">
              <a:cs typeface="+mj-cs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dirty="0" err="1">
                <a:cs typeface="+mj-cs"/>
              </a:rPr>
              <a:t>اما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چنانچه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از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این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مطمئن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باشیم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الان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 smtClean="0">
                <a:cs typeface="+mj-cs"/>
              </a:rPr>
              <a:t>اگ</a:t>
            </a:r>
            <a:r>
              <a:rPr lang="fa-IR" sz="1600" dirty="0" smtClean="0">
                <a:cs typeface="+mj-cs"/>
              </a:rPr>
              <a:t>ر</a:t>
            </a:r>
            <a:r>
              <a:rPr lang="en-GB" sz="1600" dirty="0" smtClean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سکه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بندازیم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 smtClean="0">
                <a:cs typeface="+mj-cs"/>
              </a:rPr>
              <a:t>رخداد</a:t>
            </a:r>
            <a:r>
              <a:rPr lang="en-GB" sz="1600" dirty="0" smtClean="0">
                <a:cs typeface="+mj-cs"/>
              </a:rPr>
              <a:t> </a:t>
            </a:r>
            <a:r>
              <a:rPr lang="en-GB" sz="1600" dirty="0">
                <a:cs typeface="+mj-cs"/>
              </a:rPr>
              <a:t>{2, 4, </a:t>
            </a:r>
            <a:r>
              <a:rPr lang="en-GB" sz="1600" dirty="0" smtClean="0">
                <a:cs typeface="+mj-cs"/>
              </a:rPr>
              <a:t>6</a:t>
            </a:r>
            <a:r>
              <a:rPr lang="en-GB" sz="1600" dirty="0">
                <a:cs typeface="+mj-cs"/>
              </a:rPr>
              <a:t>} </a:t>
            </a:r>
            <a:r>
              <a:rPr lang="fa-IR" sz="1600" dirty="0" smtClean="0">
                <a:cs typeface="+mj-cs"/>
              </a:rPr>
              <a:t> </a:t>
            </a:r>
            <a:r>
              <a:rPr lang="en-GB" sz="1600" dirty="0" err="1" smtClean="0">
                <a:cs typeface="+mj-cs"/>
              </a:rPr>
              <a:t>خواهد</a:t>
            </a:r>
            <a:r>
              <a:rPr lang="en-GB" sz="1600" dirty="0" smtClean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آمد</a:t>
            </a:r>
            <a:r>
              <a:rPr lang="en-GB" sz="1600" dirty="0">
                <a:cs typeface="+mj-cs"/>
              </a:rPr>
              <a:t>، </a:t>
            </a:r>
            <a:r>
              <a:rPr lang="en-GB" sz="1600" dirty="0" err="1">
                <a:cs typeface="+mj-cs"/>
              </a:rPr>
              <a:t>احتمال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آمدن</a:t>
            </a:r>
            <a:r>
              <a:rPr lang="en-GB" sz="1600" dirty="0">
                <a:cs typeface="+mj-cs"/>
              </a:rPr>
              <a:t> ۲ </a:t>
            </a:r>
            <a:r>
              <a:rPr lang="en-GB" sz="1600" dirty="0" err="1">
                <a:cs typeface="+mj-cs"/>
              </a:rPr>
              <a:t>با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علم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آمدن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رخداد</a:t>
            </a:r>
            <a:r>
              <a:rPr lang="en-GB" sz="1600" dirty="0">
                <a:cs typeface="+mj-cs"/>
              </a:rPr>
              <a:t> {2, 4, 6} </a:t>
            </a:r>
            <a:r>
              <a:rPr lang="fa-IR" sz="1600" dirty="0" smtClean="0">
                <a:cs typeface="+mj-cs"/>
              </a:rPr>
              <a:t> </a:t>
            </a:r>
            <a:r>
              <a:rPr lang="en-GB" sz="1600" dirty="0" err="1" smtClean="0">
                <a:cs typeface="+mj-cs"/>
              </a:rPr>
              <a:t>شرطی</a:t>
            </a:r>
            <a:r>
              <a:rPr lang="en-GB" sz="1600" dirty="0" smtClean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خواهد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بود</a:t>
            </a:r>
            <a:r>
              <a:rPr lang="en-GB" sz="1600" dirty="0">
                <a:cs typeface="+mj-cs"/>
              </a:rPr>
              <a:t> و </a:t>
            </a:r>
            <a:r>
              <a:rPr lang="en-GB" sz="1600" dirty="0" err="1">
                <a:cs typeface="+mj-cs"/>
              </a:rPr>
              <a:t>گویی</a:t>
            </a:r>
            <a:r>
              <a:rPr lang="en-GB" sz="1600" dirty="0">
                <a:cs typeface="+mj-cs"/>
              </a:rPr>
              <a:t> sample space </a:t>
            </a:r>
            <a:r>
              <a:rPr lang="fa-IR" sz="1600" dirty="0" smtClean="0">
                <a:cs typeface="+mj-cs"/>
              </a:rPr>
              <a:t> </a:t>
            </a:r>
            <a:r>
              <a:rPr lang="en-GB" sz="1600" dirty="0" err="1" smtClean="0">
                <a:cs typeface="+mj-cs"/>
              </a:rPr>
              <a:t>خود</a:t>
            </a:r>
            <a:r>
              <a:rPr lang="en-GB" sz="1600" dirty="0" smtClean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را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عوض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کرده‌ایم</a:t>
            </a:r>
            <a:r>
              <a:rPr lang="en-GB" sz="1600" dirty="0">
                <a:cs typeface="+mj-cs"/>
              </a:rPr>
              <a:t>.</a:t>
            </a:r>
            <a:endParaRPr sz="1600" dirty="0">
              <a:cs typeface="+mj-cs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00" dirty="0">
              <a:cs typeface="+mj-cs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600" dirty="0"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82" y="2580668"/>
            <a:ext cx="2739889" cy="8259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05" y="3546157"/>
            <a:ext cx="3797481" cy="661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930" y="2993666"/>
            <a:ext cx="2273179" cy="8118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92" y="1974272"/>
            <a:ext cx="3585659" cy="11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28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937" y="2174168"/>
            <a:ext cx="3229426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2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cs typeface="+mj-cs"/>
              </a:rPr>
              <a:t>در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واقع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استفاده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از</a:t>
            </a:r>
            <a:r>
              <a:rPr lang="en-GB" sz="1600" dirty="0">
                <a:cs typeface="+mj-cs"/>
              </a:rPr>
              <a:t> conditional probability </a:t>
            </a:r>
            <a:r>
              <a:rPr lang="en-GB" sz="1600" dirty="0" err="1">
                <a:cs typeface="+mj-cs"/>
              </a:rPr>
              <a:t>کل</a:t>
            </a:r>
            <a:r>
              <a:rPr lang="en-GB" sz="1600" dirty="0">
                <a:cs typeface="+mj-cs"/>
              </a:rPr>
              <a:t> sample space </a:t>
            </a:r>
            <a:r>
              <a:rPr lang="en-GB" sz="1600" dirty="0" err="1">
                <a:cs typeface="+mj-cs"/>
              </a:rPr>
              <a:t>را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تغییر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خواهد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داد</a:t>
            </a:r>
            <a:r>
              <a:rPr lang="en-GB" sz="1600" dirty="0">
                <a:cs typeface="+mj-cs"/>
              </a:rPr>
              <a:t> و </a:t>
            </a:r>
            <a:r>
              <a:rPr lang="en-GB" sz="1600" dirty="0" err="1">
                <a:cs typeface="+mj-cs"/>
              </a:rPr>
              <a:t>این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دفعه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آن</a:t>
            </a:r>
            <a:r>
              <a:rPr lang="en-GB" sz="1600" dirty="0">
                <a:cs typeface="+mj-cs"/>
              </a:rPr>
              <a:t> sample </a:t>
            </a:r>
            <a:r>
              <a:rPr lang="en-GB" sz="1600" dirty="0" err="1">
                <a:cs typeface="+mj-cs"/>
              </a:rPr>
              <a:t>ای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قبلا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جمعش</a:t>
            </a:r>
            <a:r>
              <a:rPr lang="en-GB" sz="1600" dirty="0">
                <a:cs typeface="+mj-cs"/>
              </a:rPr>
              <a:t> ۱ </a:t>
            </a:r>
            <a:r>
              <a:rPr lang="en-GB" sz="1600" dirty="0" err="1">
                <a:cs typeface="+mj-cs"/>
              </a:rPr>
              <a:t>میشد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باید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دوباره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نرملایز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بشه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یه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ضریبی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باز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این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حالت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جدید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این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حالت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درست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شود</a:t>
            </a:r>
            <a:r>
              <a:rPr lang="en-GB" sz="1600" dirty="0">
                <a:cs typeface="+mj-cs"/>
              </a:rPr>
              <a:t>.</a:t>
            </a:r>
            <a:endParaRPr sz="1600" dirty="0">
              <a:cs typeface="+mj-c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/>
              <a:t>P(A|B) → </a:t>
            </a:r>
            <a:r>
              <a:rPr lang="en-GB" dirty="0" smtClean="0"/>
              <a:t>probability </a:t>
            </a:r>
            <a:r>
              <a:rPr lang="en-GB" dirty="0"/>
              <a:t>of A given that B most </a:t>
            </a:r>
            <a:r>
              <a:rPr lang="en-GB" dirty="0" smtClean="0"/>
              <a:t>occurs</a:t>
            </a:r>
            <a:endParaRPr dirty="0"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037" y="3037962"/>
            <a:ext cx="3215925" cy="11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Total Probability Theorem</a:t>
            </a:r>
            <a:endParaRPr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یک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قضیه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خیلی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مهم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احتمال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شرطی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را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استفاده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می‌کند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68" y="4465467"/>
            <a:ext cx="2514951" cy="476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481" y="4360677"/>
            <a:ext cx="5239481" cy="685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249" y="2022814"/>
            <a:ext cx="5210902" cy="10002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P(A) is the probability of event A occurring</a:t>
            </a:r>
          </a:p>
          <a:p>
            <a:r>
              <a:rPr lang="en-US" dirty="0"/>
              <a:t>P(B) is the probability of event B occurring</a:t>
            </a:r>
          </a:p>
          <a:p>
            <a:r>
              <a:rPr lang="en-US" dirty="0"/>
              <a:t>P(A|B) is the probability of event A occurring given that event B has already occurred</a:t>
            </a:r>
          </a:p>
          <a:p>
            <a:r>
              <a:rPr lang="en-US" dirty="0"/>
              <a:t>∑ is the summation sign, which means that we add up the probabilities of all of the possible ways that event B can occur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65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a-IR" sz="2244" b="1" dirty="0" smtClean="0">
                <a:solidFill>
                  <a:schemeClr val="dk2"/>
                </a:solidFill>
                <a:cs typeface="+mj-cs"/>
              </a:rPr>
              <a:t>احتمال چیست؟</a:t>
            </a:r>
            <a:endParaRPr sz="3244" b="1" dirty="0">
              <a:cs typeface="+mj-cs"/>
            </a:endParaRP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60800" y="1269588"/>
            <a:ext cx="8520600" cy="10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dirty="0"/>
              <a:t>Confidence or likelihood of future events</a:t>
            </a:r>
            <a:endParaRPr sz="2700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700" dirty="0" smtClean="0"/>
              <a:t>(</a:t>
            </a:r>
            <a:r>
              <a:rPr lang="fa-IR" sz="2700" dirty="0" smtClean="0">
                <a:cs typeface="+mj-cs"/>
              </a:rPr>
              <a:t>چقدر محتمل است اتفاقی رخ دهد؟</a:t>
            </a:r>
            <a:r>
              <a:rPr lang="en-GB" sz="2700" dirty="0" smtClean="0"/>
              <a:t>)</a:t>
            </a:r>
            <a:endParaRPr sz="2700"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460525" y="2481425"/>
            <a:ext cx="8520600" cy="10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4200" dirty="0"/>
              <a:t>0 —  1</a:t>
            </a:r>
            <a:endParaRPr sz="4200" dirty="0"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3316825" y="3129425"/>
            <a:ext cx="14040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a-IR" sz="1050" dirty="0" smtClean="0">
                <a:cs typeface="+mj-cs"/>
              </a:rPr>
              <a:t>رخ نخواهد داد</a:t>
            </a:r>
            <a:endParaRPr sz="1050" dirty="0">
              <a:cs typeface="+mj-cs"/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892039" y="2199501"/>
            <a:ext cx="973705" cy="402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a-IR" sz="1600" dirty="0" smtClean="0">
                <a:cs typeface="+mj-cs"/>
              </a:rPr>
              <a:t>حتمی</a:t>
            </a:r>
            <a:endParaRPr sz="1400" dirty="0"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76734" y="1040413"/>
            <a:ext cx="2488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cs typeface="+mj-cs"/>
              </a:rPr>
              <a:t>اطمینان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یا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احتمال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رویدادهای</a:t>
            </a:r>
            <a:r>
              <a:rPr lang="en-US" dirty="0">
                <a:cs typeface="+mj-cs"/>
              </a:rPr>
              <a:t> </a:t>
            </a:r>
            <a:r>
              <a:rPr lang="en-US" dirty="0" err="1">
                <a:cs typeface="+mj-cs"/>
              </a:rPr>
              <a:t>آینده</a:t>
            </a:r>
            <a:endParaRPr lang="en-US" dirty="0">
              <a:cs typeface="+mj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dirty="0" smtClean="0">
                <a:cs typeface="+mj-cs"/>
              </a:rPr>
              <a:t>مثال‌ها</a:t>
            </a:r>
            <a:endParaRPr lang="en-US" dirty="0">
              <a:cs typeface="+mj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1: Classifying emails</a:t>
            </a:r>
          </a:p>
          <a:p>
            <a:r>
              <a:rPr lang="en-US" dirty="0" smtClean="0"/>
              <a:t>Example </a:t>
            </a:r>
            <a:r>
              <a:rPr lang="en-US" dirty="0"/>
              <a:t>2: Predicting the likelihood of a customer making a purchase</a:t>
            </a:r>
          </a:p>
          <a:p>
            <a:r>
              <a:rPr lang="en-US" dirty="0"/>
              <a:t>Example 3: Detecting anomalies in data</a:t>
            </a:r>
          </a:p>
          <a:p>
            <a:pPr marL="1143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230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03730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+mj-lt"/>
              </a:rPr>
              <a:t>Classifying </a:t>
            </a:r>
            <a:r>
              <a:rPr lang="en-US" dirty="0">
                <a:latin typeface="+mj-lt"/>
              </a:rPr>
              <a:t>emails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2015836"/>
            <a:ext cx="8520600" cy="1763330"/>
          </a:xfrm>
        </p:spPr>
        <p:txBody>
          <a:bodyPr/>
          <a:lstStyle/>
          <a:p>
            <a:pPr marL="114300" indent="0" algn="ctr">
              <a:buNone/>
            </a:pPr>
            <a:r>
              <a:rPr lang="fa-IR" dirty="0" smtClean="0">
                <a:cs typeface="+mj-cs"/>
              </a:rPr>
              <a:t>یافتن احتمال اسپم بودن</a:t>
            </a:r>
            <a:endParaRPr lang="en-US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82810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037307"/>
            <a:ext cx="8520600" cy="572700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+mj-lt"/>
              </a:rPr>
              <a:t>Example 2: Predicting the likelihood of a customer making a purchase</a:t>
            </a:r>
            <a:br>
              <a:rPr lang="en-US" sz="2400" dirty="0">
                <a:latin typeface="+mj-lt"/>
              </a:rPr>
            </a:br>
            <a:endParaRPr lang="en-US" sz="2400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849581"/>
            <a:ext cx="8520600" cy="1763330"/>
          </a:xfrm>
        </p:spPr>
        <p:txBody>
          <a:bodyPr/>
          <a:lstStyle/>
          <a:p>
            <a:pPr marL="114300" indent="0" algn="ctr">
              <a:buNone/>
            </a:pPr>
            <a:r>
              <a:rPr lang="fa-IR" dirty="0" smtClean="0">
                <a:cs typeface="+mj-cs"/>
              </a:rPr>
              <a:t>احتمال خرید کردن مشتری</a:t>
            </a:r>
            <a:endParaRPr lang="en-US" dirty="0"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1700" y="4083172"/>
            <a:ext cx="74606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+mj-lt"/>
              </a:rPr>
              <a:t>given that they have visited your website </a:t>
            </a:r>
            <a:endParaRPr lang="fa-IR" dirty="0" smtClean="0">
              <a:solidFill>
                <a:srgbClr val="1F1F1F"/>
              </a:solidFill>
              <a:latin typeface="+mj-lt"/>
            </a:endParaRPr>
          </a:p>
          <a:p>
            <a:r>
              <a:rPr lang="en-US" dirty="0" smtClean="0">
                <a:solidFill>
                  <a:srgbClr val="1F1F1F"/>
                </a:solidFill>
                <a:latin typeface="+mj-lt"/>
              </a:rPr>
              <a:t>have </a:t>
            </a:r>
            <a:r>
              <a:rPr lang="en-US" dirty="0">
                <a:solidFill>
                  <a:srgbClr val="1F1F1F"/>
                </a:solidFill>
                <a:latin typeface="+mj-lt"/>
              </a:rPr>
              <a:t>certain characteristics, such as their age, location, and browsing history.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8391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3: Detecting anomalies in data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2535381"/>
            <a:ext cx="8520600" cy="2033493"/>
          </a:xfrm>
        </p:spPr>
        <p:txBody>
          <a:bodyPr/>
          <a:lstStyle/>
          <a:p>
            <a:r>
              <a:rPr lang="en-US" dirty="0">
                <a:latin typeface="+mj-lt"/>
              </a:rPr>
              <a:t>given that it has certain features, such as the amount of the transaction, the time of the transaction, and the type of product or service that was purchased.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2584917" y="1622664"/>
            <a:ext cx="4225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+mj-lt"/>
              </a:rPr>
              <a:t>probability of each transaction being anomalous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4337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699" y="632062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+mj-lt"/>
              </a:rPr>
              <a:t>Bayes Rule</a:t>
            </a:r>
            <a:endParaRPr lang="en-US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49" y="1809643"/>
            <a:ext cx="4124901" cy="1524213"/>
          </a:xfrm>
          <a:prstGeom prst="rect">
            <a:avLst/>
          </a:prstGeom>
        </p:spPr>
      </p:pic>
      <p:sp>
        <p:nvSpPr>
          <p:cNvPr id="9" name="Google Shape;259;p42"/>
          <p:cNvSpPr txBox="1">
            <a:spLocks/>
          </p:cNvSpPr>
          <p:nvPr/>
        </p:nvSpPr>
        <p:spPr>
          <a:xfrm>
            <a:off x="1748729" y="4644900"/>
            <a:ext cx="61338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smtClean="0"/>
              <a:t>Almost all the classifiers and machine learning stands on this rule!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09843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body" idx="1"/>
          </p:nvPr>
        </p:nvSpPr>
        <p:spPr>
          <a:xfrm>
            <a:off x="311700" y="11935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 err="1">
                <a:cs typeface="+mj-cs"/>
              </a:rPr>
              <a:t>می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توان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تشخیص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چهره</a:t>
            </a:r>
            <a:endParaRPr sz="2400" dirty="0">
              <a:cs typeface="+mj-cs"/>
            </a:endParaRPr>
          </a:p>
          <a:p>
            <a:pPr marL="0" lvl="0" indent="0" algn="ct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 dirty="0" err="1">
                <a:cs typeface="+mj-cs"/>
              </a:rPr>
              <a:t>تشخیص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اشیا</a:t>
            </a:r>
            <a:endParaRPr sz="2400" dirty="0">
              <a:cs typeface="+mj-cs"/>
            </a:endParaRPr>
          </a:p>
          <a:p>
            <a:pPr marL="0" lvl="0" indent="0" algn="ct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 dirty="0" err="1">
                <a:cs typeface="+mj-cs"/>
              </a:rPr>
              <a:t>تشخیص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صحبت</a:t>
            </a:r>
            <a:r>
              <a:rPr lang="en-GB" sz="2400" dirty="0">
                <a:cs typeface="+mj-cs"/>
              </a:rPr>
              <a:t> </a:t>
            </a:r>
            <a:endParaRPr sz="2400" dirty="0">
              <a:cs typeface="+mj-cs"/>
            </a:endParaRPr>
          </a:p>
          <a:p>
            <a:pPr marL="0" lvl="0" indent="0" algn="ctr" rtl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 dirty="0" err="1">
                <a:cs typeface="+mj-cs"/>
              </a:rPr>
              <a:t>را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با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این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رابطه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>
                <a:cs typeface="+mj-cs"/>
              </a:rPr>
              <a:t>انجام</a:t>
            </a:r>
            <a:r>
              <a:rPr lang="en-GB" sz="2400" dirty="0">
                <a:cs typeface="+mj-cs"/>
              </a:rPr>
              <a:t> </a:t>
            </a:r>
            <a:r>
              <a:rPr lang="en-GB" sz="2400" dirty="0" err="1" smtClean="0">
                <a:cs typeface="+mj-cs"/>
              </a:rPr>
              <a:t>داد</a:t>
            </a:r>
            <a:r>
              <a:rPr lang="en-GB" sz="2400" dirty="0" smtClean="0">
                <a:cs typeface="+mj-cs"/>
              </a:rPr>
              <a:t>!</a:t>
            </a:r>
            <a:endParaRPr sz="2400" dirty="0">
              <a:cs typeface="+mj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۱. Independence</a:t>
            </a:r>
            <a:endParaRPr/>
          </a:p>
        </p:txBody>
      </p:sp>
      <p:sp>
        <p:nvSpPr>
          <p:cNvPr id="283" name="Google Shape;283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وقتی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که</a:t>
            </a:r>
            <a:r>
              <a:rPr lang="en-GB" dirty="0">
                <a:cs typeface="+mj-cs"/>
              </a:rPr>
              <a:t> </a:t>
            </a:r>
            <a:r>
              <a:rPr lang="en-GB" dirty="0" smtClean="0">
                <a:cs typeface="+mj-cs"/>
              </a:rPr>
              <a:t>A</a:t>
            </a:r>
            <a:r>
              <a:rPr lang="fa-IR" dirty="0" smtClean="0">
                <a:cs typeface="+mj-cs"/>
              </a:rPr>
              <a:t> </a:t>
            </a:r>
            <a:r>
              <a:rPr lang="en-GB" dirty="0" smtClean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به</a:t>
            </a:r>
            <a:r>
              <a:rPr lang="en-GB" dirty="0" smtClean="0">
                <a:cs typeface="+mj-cs"/>
              </a:rPr>
              <a:t> B</a:t>
            </a:r>
            <a:r>
              <a:rPr lang="fa-IR" dirty="0">
                <a:cs typeface="+mj-cs"/>
              </a:rPr>
              <a:t> </a:t>
            </a:r>
            <a:r>
              <a:rPr lang="en-GB" dirty="0" smtClean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ربطی</a:t>
            </a:r>
            <a:r>
              <a:rPr lang="en-GB" dirty="0" smtClean="0">
                <a:cs typeface="+mj-cs"/>
              </a:rPr>
              <a:t> </a:t>
            </a:r>
            <a:r>
              <a:rPr lang="en-GB" dirty="0" err="1">
                <a:cs typeface="+mj-cs"/>
              </a:rPr>
              <a:t>نداشته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باشد</a:t>
            </a:r>
            <a:r>
              <a:rPr lang="en-GB" dirty="0">
                <a:cs typeface="+mj-cs"/>
              </a:rPr>
              <a:t>، </a:t>
            </a:r>
            <a:r>
              <a:rPr lang="en-GB" dirty="0" err="1">
                <a:cs typeface="+mj-cs"/>
              </a:rPr>
              <a:t>بنابراین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احتمال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یافتنش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مستقل</a:t>
            </a:r>
            <a:r>
              <a:rPr lang="en-GB" dirty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ازB</a:t>
            </a:r>
            <a:r>
              <a:rPr lang="en-GB" dirty="0" smtClean="0">
                <a:cs typeface="+mj-cs"/>
              </a:rPr>
              <a:t> </a:t>
            </a:r>
            <a:r>
              <a:rPr lang="fa-IR" dirty="0" smtClean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خواهد</a:t>
            </a:r>
            <a:r>
              <a:rPr lang="en-GB" dirty="0" smtClean="0">
                <a:cs typeface="+mj-cs"/>
              </a:rPr>
              <a:t> </a:t>
            </a:r>
            <a:r>
              <a:rPr lang="en-GB" dirty="0" err="1">
                <a:cs typeface="+mj-cs"/>
              </a:rPr>
              <a:t>بود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</p:txBody>
      </p:sp>
      <p:pic>
        <p:nvPicPr>
          <p:cNvPr id="285" name="Google Shape;28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529" y="2860675"/>
            <a:ext cx="5194602" cy="18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810" y="1854713"/>
            <a:ext cx="3553321" cy="91452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Direct consequense of A independent of B is:</a:t>
            </a:r>
            <a:endParaRPr/>
          </a:p>
        </p:txBody>
      </p:sp>
      <p:sp>
        <p:nvSpPr>
          <p:cNvPr id="291" name="Google Shape;291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 err="1">
                <a:cs typeface="+mj-cs"/>
              </a:rPr>
              <a:t>یعنی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smtClean="0">
                <a:cs typeface="+mj-cs"/>
              </a:rPr>
              <a:t>ا</a:t>
            </a:r>
            <a:r>
              <a:rPr lang="fa-IR" sz="1600" dirty="0" smtClean="0">
                <a:cs typeface="+mj-cs"/>
              </a:rPr>
              <a:t>ح</a:t>
            </a:r>
            <a:r>
              <a:rPr lang="en-GB" sz="1600" dirty="0" err="1" smtClean="0">
                <a:cs typeface="+mj-cs"/>
              </a:rPr>
              <a:t>تمال</a:t>
            </a:r>
            <a:r>
              <a:rPr lang="en-GB" sz="1600" dirty="0" smtClean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اشتراکشون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ضربشون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میشه</a:t>
            </a:r>
            <a:r>
              <a:rPr lang="en-GB" sz="1600" dirty="0">
                <a:cs typeface="+mj-cs"/>
              </a:rPr>
              <a:t> (and) </a:t>
            </a:r>
            <a:r>
              <a:rPr lang="fa-IR" sz="1600" dirty="0" smtClean="0">
                <a:cs typeface="+mj-cs"/>
              </a:rPr>
              <a:t> </a:t>
            </a:r>
            <a:r>
              <a:rPr lang="en-GB" sz="1600" dirty="0" smtClean="0">
                <a:cs typeface="+mj-cs"/>
              </a:rPr>
              <a:t>و </a:t>
            </a:r>
            <a:r>
              <a:rPr lang="en-GB" sz="1600" dirty="0" err="1">
                <a:cs typeface="+mj-cs"/>
              </a:rPr>
              <a:t>دیگر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احتمال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smtClean="0">
                <a:cs typeface="+mj-cs"/>
              </a:rPr>
              <a:t>A</a:t>
            </a:r>
            <a:r>
              <a:rPr lang="fa-IR" sz="1600" dirty="0" smtClean="0">
                <a:cs typeface="+mj-cs"/>
              </a:rPr>
              <a:t> </a:t>
            </a:r>
            <a:r>
              <a:rPr lang="en-GB" sz="1600" dirty="0" smtClean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شرط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smtClean="0">
                <a:cs typeface="+mj-cs"/>
              </a:rPr>
              <a:t>B</a:t>
            </a:r>
            <a:r>
              <a:rPr lang="fa-IR" sz="1600" dirty="0" smtClean="0">
                <a:cs typeface="+mj-cs"/>
              </a:rPr>
              <a:t> </a:t>
            </a:r>
            <a:r>
              <a:rPr lang="en-GB" sz="1600" dirty="0" smtClean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نیازی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نیست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بنویسیم</a:t>
            </a:r>
            <a:r>
              <a:rPr lang="en-GB" sz="1600" dirty="0">
                <a:cs typeface="+mj-cs"/>
              </a:rPr>
              <a:t>.</a:t>
            </a:r>
            <a:endParaRPr sz="1600" dirty="0">
              <a:cs typeface="+mj-cs"/>
            </a:endParaRPr>
          </a:p>
        </p:txBody>
      </p:sp>
      <p:pic>
        <p:nvPicPr>
          <p:cNvPr id="292" name="Google Shape;2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812" y="2627531"/>
            <a:ext cx="3512375" cy="14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۲. Conditional independence</a:t>
            </a:r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1"/>
          </p:nvPr>
        </p:nvSpPr>
        <p:spPr>
          <a:xfrm>
            <a:off x="311700" y="2686775"/>
            <a:ext cx="8520600" cy="188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ممکن است A و B مستقل نباشند ولی با داشتن C مستقل شوند.</a:t>
            </a:r>
            <a:endParaRPr/>
          </a:p>
          <a:p>
            <a:pPr marL="0" lvl="0" indent="0" algn="r" rtl="1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یعنی به شرط C می‌توان مستقلشان کرد.</a:t>
            </a:r>
            <a:endParaRPr/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یعنی خیلی depend بودند ولی با علم به c از هم مستقل میشن</a:t>
            </a:r>
            <a:endParaRPr/>
          </a:p>
        </p:txBody>
      </p:sp>
      <p:pic>
        <p:nvPicPr>
          <p:cNvPr id="299" name="Google Shape;2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21275"/>
            <a:ext cx="180975" cy="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5100" y="962350"/>
            <a:ext cx="5181599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>
            <a:spLocks noGrp="1"/>
          </p:cNvSpPr>
          <p:nvPr>
            <p:ph type="body" idx="1"/>
          </p:nvPr>
        </p:nvSpPr>
        <p:spPr>
          <a:xfrm>
            <a:off x="311700" y="12510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از</a:t>
            </a:r>
            <a:r>
              <a:rPr lang="en-GB" dirty="0">
                <a:cs typeface="+mj-cs"/>
              </a:rPr>
              <a:t> set </a:t>
            </a:r>
            <a:r>
              <a:rPr lang="en-GB" dirty="0" err="1">
                <a:cs typeface="+mj-cs"/>
              </a:rPr>
              <a:t>به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مباحث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احتمالات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رفتیم</a:t>
            </a:r>
            <a:r>
              <a:rPr lang="en-GB" dirty="0">
                <a:cs typeface="+mj-cs"/>
              </a:rPr>
              <a:t>. </a:t>
            </a:r>
            <a:r>
              <a:rPr lang="en-GB" dirty="0" err="1">
                <a:cs typeface="+mj-cs"/>
              </a:rPr>
              <a:t>قسمت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بعدی</a:t>
            </a:r>
            <a:r>
              <a:rPr lang="en-GB" dirty="0">
                <a:cs typeface="+mj-cs"/>
              </a:rPr>
              <a:t> </a:t>
            </a:r>
            <a:r>
              <a:rPr lang="en-GB" dirty="0" smtClean="0">
                <a:latin typeface="+mj-lt"/>
                <a:cs typeface="+mj-cs"/>
              </a:rPr>
              <a:t>Random </a:t>
            </a:r>
            <a:r>
              <a:rPr lang="en-GB" dirty="0">
                <a:latin typeface="+mj-lt"/>
                <a:cs typeface="+mj-cs"/>
              </a:rPr>
              <a:t>variables </a:t>
            </a:r>
            <a:r>
              <a:rPr lang="en-GB" dirty="0" err="1" smtClean="0">
                <a:cs typeface="+mj-cs"/>
              </a:rPr>
              <a:t>خواهد</a:t>
            </a:r>
            <a:r>
              <a:rPr lang="en-GB" dirty="0" smtClean="0">
                <a:cs typeface="+mj-cs"/>
              </a:rPr>
              <a:t> </a:t>
            </a:r>
            <a:r>
              <a:rPr lang="en-GB" dirty="0" err="1">
                <a:cs typeface="+mj-cs"/>
              </a:rPr>
              <a:t>بود</a:t>
            </a:r>
            <a:r>
              <a:rPr lang="en-GB" dirty="0">
                <a:cs typeface="+mj-cs"/>
              </a:rPr>
              <a:t> و </a:t>
            </a:r>
            <a:r>
              <a:rPr lang="en-GB" dirty="0" err="1">
                <a:cs typeface="+mj-cs"/>
              </a:rPr>
              <a:t>از</a:t>
            </a:r>
            <a:r>
              <a:rPr lang="en-GB" dirty="0">
                <a:cs typeface="+mj-cs"/>
              </a:rPr>
              <a:t> events </a:t>
            </a:r>
            <a:r>
              <a:rPr lang="en-GB" dirty="0" err="1">
                <a:cs typeface="+mj-cs"/>
              </a:rPr>
              <a:t>به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آنجا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خواهیم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رفت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 err="1" smtClean="0">
                <a:latin typeface="+mj-lt"/>
                <a:cs typeface="+mj-cs"/>
              </a:rPr>
              <a:t>R.v.s</a:t>
            </a:r>
            <a:endParaRPr dirty="0">
              <a:latin typeface="+mj-lt"/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خیلی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بهتر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هستند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برای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خوندن</a:t>
            </a:r>
            <a:r>
              <a:rPr lang="en-GB" dirty="0">
                <a:cs typeface="+mj-cs"/>
              </a:rPr>
              <a:t> و </a:t>
            </a:r>
            <a:r>
              <a:rPr lang="en-GB" dirty="0" err="1">
                <a:cs typeface="+mj-cs"/>
              </a:rPr>
              <a:t>کار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کردن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دیتای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واقعی</a:t>
            </a:r>
            <a:endParaRPr dirty="0"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a-IR" sz="2400" b="1" dirty="0" smtClean="0">
                <a:solidFill>
                  <a:schemeClr val="dk2"/>
                </a:solidFill>
                <a:cs typeface="+mj-cs"/>
              </a:rPr>
              <a:t>آمار چیست؟</a:t>
            </a:r>
            <a:endParaRPr sz="3200" b="1" dirty="0">
              <a:cs typeface="+mj-cs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896096"/>
            <a:ext cx="8520600" cy="10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700" dirty="0"/>
              <a:t>The analysis of frequency of past events</a:t>
            </a:r>
            <a:endParaRPr sz="2700" dirty="0"/>
          </a:p>
        </p:txBody>
      </p:sp>
      <p:sp>
        <p:nvSpPr>
          <p:cNvPr id="2" name="Rectangle 1"/>
          <p:cNvSpPr/>
          <p:nvPr/>
        </p:nvSpPr>
        <p:spPr>
          <a:xfrm>
            <a:off x="3234804" y="2577064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cs typeface="+mj-cs"/>
              </a:rPr>
              <a:t>تحلیل</a:t>
            </a:r>
            <a:r>
              <a:rPr lang="en-US" sz="1800" dirty="0">
                <a:cs typeface="+mj-cs"/>
              </a:rPr>
              <a:t> </a:t>
            </a:r>
            <a:r>
              <a:rPr lang="en-US" sz="1800" dirty="0" err="1">
                <a:cs typeface="+mj-cs"/>
              </a:rPr>
              <a:t>فراوانی</a:t>
            </a:r>
            <a:r>
              <a:rPr lang="en-US" sz="1800" dirty="0">
                <a:cs typeface="+mj-cs"/>
              </a:rPr>
              <a:t> </a:t>
            </a:r>
            <a:r>
              <a:rPr lang="en-US" sz="1800" dirty="0" err="1">
                <a:cs typeface="+mj-cs"/>
              </a:rPr>
              <a:t>رویدادهای</a:t>
            </a:r>
            <a:r>
              <a:rPr lang="en-US" sz="1800" dirty="0">
                <a:cs typeface="+mj-cs"/>
              </a:rPr>
              <a:t> </a:t>
            </a:r>
            <a:r>
              <a:rPr lang="en-US" sz="1800" dirty="0" err="1">
                <a:cs typeface="+mj-cs"/>
              </a:rPr>
              <a:t>گذشته</a:t>
            </a:r>
            <a:endParaRPr lang="en-US" sz="1800" dirty="0">
              <a:cs typeface="+mj-c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 dirty="0"/>
              <a:t>Probability Model: Conditioning</a:t>
            </a:r>
            <a:endParaRPr sz="242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02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720" dirty="0"/>
              <a:t>The Link Between conditional probability and Machine Learning</a:t>
            </a:r>
            <a:endParaRPr sz="172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1;p50"/>
          <p:cNvSpPr txBox="1">
            <a:spLocks noGrp="1"/>
          </p:cNvSpPr>
          <p:nvPr>
            <p:ph type="title"/>
          </p:nvPr>
        </p:nvSpPr>
        <p:spPr>
          <a:xfrm>
            <a:off x="301310" y="2045224"/>
            <a:ext cx="85206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2420" b="1" dirty="0" smtClean="0">
                <a:latin typeface="+mj-lt"/>
                <a:cs typeface="+mj-cs"/>
              </a:rPr>
              <a:t>Conditional Probability in Machine Learning</a:t>
            </a:r>
            <a:endParaRPr sz="1720" b="1" dirty="0"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Variables</a:t>
            </a:r>
            <a:endParaRPr/>
          </a:p>
        </p:txBody>
      </p:sp>
      <p:sp>
        <p:nvSpPr>
          <p:cNvPr id="325" name="Google Shape;325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Different values of the random Variables represent different events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A way to convert events to numbers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500" y="2280275"/>
            <a:ext cx="5050976" cy="28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3250" y="4568875"/>
            <a:ext cx="406650" cy="3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3250" y="3732386"/>
            <a:ext cx="406650" cy="39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3250" y="4134257"/>
            <a:ext cx="406650" cy="42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با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این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کار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واقع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یک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رقم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می‌دهیم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هر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یک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از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رخدادها</a:t>
            </a:r>
            <a:r>
              <a:rPr lang="en-GB" dirty="0">
                <a:cs typeface="+mj-cs"/>
              </a:rPr>
              <a:t> </a:t>
            </a:r>
            <a:r>
              <a:rPr lang="fa-IR" dirty="0" smtClean="0">
                <a:cs typeface="+mj-cs"/>
              </a:rPr>
              <a:t>(</a:t>
            </a:r>
            <a:r>
              <a:rPr lang="en-GB" dirty="0" err="1" smtClean="0">
                <a:cs typeface="+mj-cs"/>
              </a:rPr>
              <a:t>مثلا</a:t>
            </a:r>
            <a:r>
              <a:rPr lang="en-GB" dirty="0" smtClean="0">
                <a:cs typeface="+mj-cs"/>
              </a:rPr>
              <a:t> </a:t>
            </a:r>
            <a:r>
              <a:rPr lang="en-GB" dirty="0" err="1">
                <a:cs typeface="+mj-cs"/>
              </a:rPr>
              <a:t>در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مثال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قبل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دنبال</a:t>
            </a:r>
            <a:r>
              <a:rPr lang="en-GB" dirty="0">
                <a:cs typeface="+mj-cs"/>
              </a:rPr>
              <a:t> H </a:t>
            </a:r>
            <a:r>
              <a:rPr lang="en-GB" dirty="0" err="1">
                <a:cs typeface="+mj-cs"/>
              </a:rPr>
              <a:t>ها</a:t>
            </a:r>
            <a:r>
              <a:rPr lang="en-GB" dirty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بودیم</a:t>
            </a:r>
            <a:r>
              <a:rPr lang="fa-IR" dirty="0" smtClean="0">
                <a:cs typeface="+mj-cs"/>
              </a:rPr>
              <a:t>)</a:t>
            </a:r>
            <a:r>
              <a:rPr lang="en-GB" dirty="0" smtClean="0">
                <a:cs typeface="+mj-cs"/>
              </a:rPr>
              <a:t>، </a:t>
            </a:r>
            <a:r>
              <a:rPr lang="en-GB" dirty="0" err="1">
                <a:cs typeface="+mj-cs"/>
              </a:rPr>
              <a:t>حال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می‌تونیم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جای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احتمال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هر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یک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احتمال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متغیرهای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تصادفی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صحبت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کنیم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</p:txBody>
      </p:sp>
      <p:pic>
        <p:nvPicPr>
          <p:cNvPr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125" y="2108103"/>
            <a:ext cx="4866826" cy="25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>
            <a:spLocks noGrp="1"/>
          </p:cNvSpPr>
          <p:nvPr>
            <p:ph type="title"/>
          </p:nvPr>
        </p:nvSpPr>
        <p:spPr>
          <a:xfrm>
            <a:off x="369075" y="1546725"/>
            <a:ext cx="8520600" cy="16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920"/>
              <a:t>برای یک experiment می‌توان RVهای متفاوتی داشت، مثلا شیر آمدن، خط آمدن و…</a:t>
            </a:r>
            <a:endParaRPr sz="192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فرض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کنید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برای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اتاقی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اداره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دوربین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گذاشته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شده</a:t>
            </a:r>
            <a:r>
              <a:rPr lang="en-GB" dirty="0">
                <a:cs typeface="+mj-cs"/>
              </a:rPr>
              <a:t> و </a:t>
            </a:r>
            <a:r>
              <a:rPr lang="en-GB" dirty="0" err="1">
                <a:cs typeface="+mj-cs"/>
              </a:rPr>
              <a:t>فقط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به</a:t>
            </a:r>
            <a:r>
              <a:rPr lang="en-GB" dirty="0">
                <a:cs typeface="+mj-cs"/>
              </a:rPr>
              <a:t> ۱۰ </a:t>
            </a:r>
            <a:r>
              <a:rPr lang="en-GB" dirty="0" err="1">
                <a:cs typeface="+mj-cs"/>
              </a:rPr>
              <a:t>نفر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اجازه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ورود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می‌دهد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</p:txBody>
      </p:sp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100" y="1741550"/>
            <a:ext cx="3479176" cy="247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چنانچه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فقط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همین</a:t>
            </a:r>
            <a:r>
              <a:rPr lang="en-GB" dirty="0">
                <a:cs typeface="+mj-cs"/>
              </a:rPr>
              <a:t> ۱۰ </a:t>
            </a:r>
            <a:r>
              <a:rPr lang="en-GB" dirty="0" err="1">
                <a:cs typeface="+mj-cs"/>
              </a:rPr>
              <a:t>نفر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میتونن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بیان</a:t>
            </a:r>
            <a:r>
              <a:rPr lang="en-GB" dirty="0">
                <a:cs typeface="+mj-cs"/>
              </a:rPr>
              <a:t>، </a:t>
            </a:r>
            <a:r>
              <a:rPr lang="en-GB" dirty="0" err="1">
                <a:cs typeface="+mj-cs"/>
              </a:rPr>
              <a:t>می‌تونیم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چک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کنیم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احتمال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اینکه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عکسی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داریم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شخص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شماره</a:t>
            </a:r>
            <a:r>
              <a:rPr lang="en-GB" dirty="0">
                <a:cs typeface="+mj-cs"/>
              </a:rPr>
              <a:t> ۱، ۲ و.. </a:t>
            </a:r>
            <a:r>
              <a:rPr lang="en-GB" dirty="0" err="1">
                <a:cs typeface="+mj-cs"/>
              </a:rPr>
              <a:t>باشد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چقدر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است</a:t>
            </a:r>
            <a:r>
              <a:rPr lang="en-GB" dirty="0">
                <a:cs typeface="+mj-cs"/>
              </a:rPr>
              <a:t> و </a:t>
            </a:r>
            <a:r>
              <a:rPr lang="en-GB" dirty="0" err="1">
                <a:cs typeface="+mj-cs"/>
              </a:rPr>
              <a:t>در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نهایت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بیشتر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احتمال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را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عنوان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اون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شخص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می‌گیریم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</p:txBody>
      </p:sp>
      <p:pic>
        <p:nvPicPr>
          <p:cNvPr id="354" name="Google Shape;3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00" y="2485950"/>
            <a:ext cx="5899677" cy="23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 err="1">
                <a:cs typeface="+mj-cs"/>
              </a:rPr>
              <a:t>برای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ویدیو</a:t>
            </a:r>
            <a:r>
              <a:rPr lang="en-GB" sz="1400" dirty="0">
                <a:cs typeface="+mj-cs"/>
              </a:rPr>
              <a:t> و </a:t>
            </a:r>
            <a:r>
              <a:rPr lang="en-GB" sz="1400" dirty="0" err="1">
                <a:cs typeface="+mj-cs"/>
              </a:rPr>
              <a:t>استخراج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یک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فعالیت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از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یک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ویدیو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نیز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همین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مساله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را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داریم</a:t>
            </a:r>
            <a:r>
              <a:rPr lang="en-GB" sz="1400" dirty="0">
                <a:cs typeface="+mj-cs"/>
              </a:rPr>
              <a:t>، </a:t>
            </a:r>
            <a:r>
              <a:rPr lang="en-GB" sz="1400" dirty="0" err="1">
                <a:cs typeface="+mj-cs"/>
              </a:rPr>
              <a:t>همچنان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فعالیت‌ها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را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به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عنوان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متغیرهای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تصادفی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در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نظر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می‌گیریم</a:t>
            </a:r>
            <a:r>
              <a:rPr lang="en-GB" sz="1400" dirty="0">
                <a:cs typeface="+mj-cs"/>
              </a:rPr>
              <a:t> و </a:t>
            </a:r>
            <a:r>
              <a:rPr lang="en-GB" sz="1400" dirty="0" err="1">
                <a:cs typeface="+mj-cs"/>
              </a:rPr>
              <a:t>حالا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از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ویدیو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که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خود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مجموعه‌ای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از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عکس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هست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می‌بینیم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که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احتمالش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چقدر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هست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نسبت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به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اون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رفتارها</a:t>
            </a:r>
            <a:r>
              <a:rPr lang="en-GB" sz="1400" dirty="0">
                <a:cs typeface="+mj-cs"/>
              </a:rPr>
              <a:t> (</a:t>
            </a:r>
            <a:r>
              <a:rPr lang="en-GB" sz="1400" dirty="0" err="1">
                <a:cs typeface="+mj-cs"/>
              </a:rPr>
              <a:t>متغیرهای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تصادفی</a:t>
            </a:r>
            <a:r>
              <a:rPr lang="en-GB" sz="1400" dirty="0">
                <a:cs typeface="+mj-cs"/>
              </a:rPr>
              <a:t>)، </a:t>
            </a:r>
            <a:r>
              <a:rPr lang="en-GB" sz="1400" dirty="0" err="1">
                <a:cs typeface="+mj-cs"/>
              </a:rPr>
              <a:t>اونوقت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بیشترینش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رو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در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نظر</a:t>
            </a:r>
            <a:r>
              <a:rPr lang="en-GB" sz="1400" dirty="0">
                <a:cs typeface="+mj-cs"/>
              </a:rPr>
              <a:t> </a:t>
            </a:r>
            <a:r>
              <a:rPr lang="en-GB" sz="1400" dirty="0" err="1">
                <a:cs typeface="+mj-cs"/>
              </a:rPr>
              <a:t>می‌گیریم</a:t>
            </a:r>
            <a:r>
              <a:rPr lang="en-GB" sz="1400" dirty="0">
                <a:cs typeface="+mj-cs"/>
              </a:rPr>
              <a:t>.</a:t>
            </a:r>
            <a:endParaRPr sz="1400"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cs typeface="+mj-cs"/>
            </a:endParaRPr>
          </a:p>
        </p:txBody>
      </p:sp>
      <p:pic>
        <p:nvPicPr>
          <p:cNvPr id="360" name="Google Shape;3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38" y="2220413"/>
            <a:ext cx="330517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برای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یافتن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دما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اساس</a:t>
            </a:r>
            <a:r>
              <a:rPr lang="en-GB" dirty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فاک</a:t>
            </a:r>
            <a:r>
              <a:rPr lang="fa-IR" dirty="0">
                <a:cs typeface="+mj-cs"/>
              </a:rPr>
              <a:t>ت</a:t>
            </a:r>
            <a:r>
              <a:rPr lang="en-GB" dirty="0" err="1" smtClean="0">
                <a:cs typeface="+mj-cs"/>
              </a:rPr>
              <a:t>ورهایی</a:t>
            </a:r>
            <a:r>
              <a:rPr lang="en-GB" dirty="0" smtClean="0">
                <a:cs typeface="+mj-cs"/>
              </a:rPr>
              <a:t> </a:t>
            </a:r>
            <a:r>
              <a:rPr lang="en-GB" dirty="0" err="1">
                <a:cs typeface="+mj-cs"/>
              </a:rPr>
              <a:t>مانند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رطوبت</a:t>
            </a:r>
            <a:r>
              <a:rPr lang="en-GB" dirty="0">
                <a:cs typeface="+mj-cs"/>
              </a:rPr>
              <a:t> و .. </a:t>
            </a:r>
            <a:r>
              <a:rPr lang="en-GB" dirty="0" err="1">
                <a:cs typeface="+mj-cs"/>
              </a:rPr>
              <a:t>هم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باز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میشه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از</a:t>
            </a:r>
            <a:r>
              <a:rPr lang="en-GB" dirty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احتمالات</a:t>
            </a:r>
            <a:r>
              <a:rPr lang="en-GB" dirty="0" smtClean="0">
                <a:cs typeface="+mj-cs"/>
              </a:rPr>
              <a:t> </a:t>
            </a:r>
            <a:r>
              <a:rPr lang="en-GB" dirty="0">
                <a:cs typeface="+mj-cs"/>
              </a:rPr>
              <a:t>conditional </a:t>
            </a:r>
            <a:r>
              <a:rPr lang="en-GB" dirty="0" err="1">
                <a:cs typeface="+mj-cs"/>
              </a:rPr>
              <a:t>رفت</a:t>
            </a:r>
            <a:r>
              <a:rPr lang="en-GB" dirty="0">
                <a:cs typeface="+mj-cs"/>
              </a:rPr>
              <a:t> </a:t>
            </a:r>
            <a:endParaRPr dirty="0">
              <a:cs typeface="+mj-c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9"/>
          <p:cNvSpPr txBox="1">
            <a:spLocks noGrp="1"/>
          </p:cNvSpPr>
          <p:nvPr>
            <p:ph type="body" idx="1"/>
          </p:nvPr>
        </p:nvSpPr>
        <p:spPr>
          <a:xfrm>
            <a:off x="311700" y="2026227"/>
            <a:ext cx="8520600" cy="254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در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واقع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هر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مدلی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استفاده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کردیم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داریم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از</a:t>
            </a:r>
            <a:r>
              <a:rPr lang="en-GB" dirty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اینconditional</a:t>
            </a:r>
            <a:r>
              <a:rPr lang="en-GB" dirty="0" smtClean="0">
                <a:cs typeface="+mj-cs"/>
              </a:rPr>
              <a:t> probability  </a:t>
            </a:r>
            <a:r>
              <a:rPr lang="en-GB" dirty="0" err="1">
                <a:cs typeface="+mj-cs"/>
              </a:rPr>
              <a:t>استفاده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کرده‌ایم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893" y="539390"/>
            <a:ext cx="1886213" cy="100979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68755" y="1376914"/>
            <a:ext cx="45111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+mj-cs"/>
              </a:rPr>
              <a:t>احتمال چیست؟                      قوانین و قواعد</a:t>
            </a:r>
          </a:p>
          <a:p>
            <a:pPr algn="r" rtl="1"/>
            <a:r>
              <a:rPr lang="fa-IR" sz="2000" dirty="0" smtClean="0">
                <a:cs typeface="+mj-cs"/>
              </a:rPr>
              <a:t>آمار چیست؟                           تاریخچه‌ی داده‌ها</a:t>
            </a:r>
            <a:endParaRPr lang="en-US" sz="2000" dirty="0"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50934" y="3396214"/>
            <a:ext cx="47404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+mj-cs"/>
              </a:rPr>
              <a:t>قوانین و قواعد      </a:t>
            </a:r>
            <a:r>
              <a:rPr lang="en-US" sz="2000" dirty="0" smtClean="0">
                <a:cs typeface="+mj-cs"/>
              </a:rPr>
              <a:t>  </a:t>
            </a:r>
            <a:r>
              <a:rPr lang="fa-IR" sz="2000" dirty="0" smtClean="0">
                <a:cs typeface="+mj-cs"/>
              </a:rPr>
              <a:t>     </a:t>
            </a:r>
            <a:r>
              <a:rPr lang="en-US" sz="2000" dirty="0" smtClean="0">
                <a:cs typeface="+mj-cs"/>
              </a:rPr>
              <a:t>          </a:t>
            </a:r>
            <a:r>
              <a:rPr lang="fa-IR" sz="2000" dirty="0" smtClean="0">
                <a:cs typeface="+mj-cs"/>
              </a:rPr>
              <a:t> تاریخچه‌ی داده‌ها</a:t>
            </a:r>
            <a:endParaRPr lang="en-US" sz="2000" dirty="0">
              <a:cs typeface="+mj-c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82984" y="3596269"/>
            <a:ext cx="11239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0"/>
          <p:cNvSpPr txBox="1">
            <a:spLocks noGrp="1"/>
          </p:cNvSpPr>
          <p:nvPr>
            <p:ph type="body" idx="1"/>
          </p:nvPr>
        </p:nvSpPr>
        <p:spPr>
          <a:xfrm>
            <a:off x="311700" y="2743199"/>
            <a:ext cx="8520600" cy="1825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مدلسازی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این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عبارت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نیازمند</a:t>
            </a:r>
            <a:r>
              <a:rPr lang="en-GB" dirty="0">
                <a:cs typeface="+mj-cs"/>
              </a:rPr>
              <a:t> statistics </a:t>
            </a:r>
            <a:r>
              <a:rPr lang="fa-IR" dirty="0" smtClean="0">
                <a:cs typeface="+mj-cs"/>
              </a:rPr>
              <a:t> </a:t>
            </a:r>
            <a:r>
              <a:rPr lang="en-GB" dirty="0" smtClean="0">
                <a:cs typeface="+mj-cs"/>
              </a:rPr>
              <a:t>ا</a:t>
            </a:r>
            <a:r>
              <a:rPr lang="fa-IR" dirty="0" smtClean="0">
                <a:cs typeface="+mj-cs"/>
              </a:rPr>
              <a:t>س</a:t>
            </a:r>
            <a:r>
              <a:rPr lang="en-GB" dirty="0" smtClean="0">
                <a:cs typeface="+mj-cs"/>
              </a:rPr>
              <a:t>ت</a:t>
            </a:r>
            <a:endParaRPr dirty="0"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893" y="1006981"/>
            <a:ext cx="1886213" cy="100979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>
            <a:spLocks noGrp="1"/>
          </p:cNvSpPr>
          <p:nvPr>
            <p:ph type="title"/>
          </p:nvPr>
        </p:nvSpPr>
        <p:spPr>
          <a:xfrm>
            <a:off x="311700" y="114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55" b="1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Mastering Probability and Statistics in Python - Part 5</a:t>
            </a:r>
            <a:endParaRPr sz="1820"/>
          </a:p>
        </p:txBody>
      </p:sp>
      <p:sp>
        <p:nvSpPr>
          <p:cNvPr id="383" name="Google Shape;383;p61"/>
          <p:cNvSpPr txBox="1">
            <a:spLocks noGrp="1"/>
          </p:cNvSpPr>
          <p:nvPr>
            <p:ph type="title"/>
          </p:nvPr>
        </p:nvSpPr>
        <p:spPr>
          <a:xfrm>
            <a:off x="483850" y="99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 b="1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 Variables: Real Data Sets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 txBox="1">
            <a:spLocks noGrp="1"/>
          </p:cNvSpPr>
          <p:nvPr>
            <p:ph type="title"/>
          </p:nvPr>
        </p:nvSpPr>
        <p:spPr>
          <a:xfrm>
            <a:off x="311700" y="114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55" b="1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Mastering Probability and Statistics in Python - Part 5</a:t>
            </a:r>
            <a:endParaRPr sz="1820"/>
          </a:p>
        </p:txBody>
      </p:sp>
      <p:sp>
        <p:nvSpPr>
          <p:cNvPr id="389" name="Google Shape;389;p62"/>
          <p:cNvSpPr txBox="1">
            <a:spLocks noGrp="1"/>
          </p:cNvSpPr>
          <p:nvPr>
            <p:ph type="title"/>
          </p:nvPr>
        </p:nvSpPr>
        <p:spPr>
          <a:xfrm>
            <a:off x="483850" y="99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 b="1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 Variables: Real Data Sets</a:t>
            </a:r>
            <a:endParaRPr/>
          </a:p>
        </p:txBody>
      </p:sp>
      <p:sp>
        <p:nvSpPr>
          <p:cNvPr id="390" name="Google Shape;390;p62"/>
          <p:cNvSpPr txBox="1">
            <a:spLocks noGrp="1"/>
          </p:cNvSpPr>
          <p:nvPr>
            <p:ph type="title"/>
          </p:nvPr>
        </p:nvSpPr>
        <p:spPr>
          <a:xfrm>
            <a:off x="623400" y="222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 b="1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 Iris dataset, they are all random variables, all the columns are random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3"/>
          <p:cNvSpPr txBox="1">
            <a:spLocks noGrp="1"/>
          </p:cNvSpPr>
          <p:nvPr>
            <p:ph type="title"/>
          </p:nvPr>
        </p:nvSpPr>
        <p:spPr>
          <a:xfrm>
            <a:off x="311700" y="114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055" b="1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Mastering Probability and Statistics in Python - Part 5</a:t>
            </a:r>
            <a:endParaRPr sz="1820"/>
          </a:p>
        </p:txBody>
      </p:sp>
      <p:sp>
        <p:nvSpPr>
          <p:cNvPr id="396" name="Google Shape;396;p63"/>
          <p:cNvSpPr txBox="1">
            <a:spLocks noGrp="1"/>
          </p:cNvSpPr>
          <p:nvPr>
            <p:ph type="title"/>
          </p:nvPr>
        </p:nvSpPr>
        <p:spPr>
          <a:xfrm>
            <a:off x="483850" y="990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 b="1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Random Variables: Real Data Sets</a:t>
            </a:r>
            <a:endParaRPr/>
          </a:p>
        </p:txBody>
      </p:sp>
      <p:sp>
        <p:nvSpPr>
          <p:cNvPr id="397" name="Google Shape;397;p63"/>
          <p:cNvSpPr txBox="1">
            <a:spLocks noGrp="1"/>
          </p:cNvSpPr>
          <p:nvPr>
            <p:ph type="title"/>
          </p:nvPr>
        </p:nvSpPr>
        <p:spPr>
          <a:xfrm>
            <a:off x="623400" y="2229550"/>
            <a:ext cx="7950000" cy="18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 b="1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goal might be is to come up with a distribution that says what is the probability of species to be setosa given that X1=... ,X2=...,X3=... (those are the columns </a:t>
            </a:r>
            <a:r>
              <a:rPr lang="en-GB" sz="1400"/>
              <a:t>	sepal_length	sepal_width	petal_length	petal_width</a:t>
            </a:r>
            <a:r>
              <a:rPr lang="en-GB" sz="1750" b="1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)</a:t>
            </a:r>
            <a:endParaRPr sz="2600"/>
          </a:p>
        </p:txBody>
      </p:sp>
      <p:sp>
        <p:nvSpPr>
          <p:cNvPr id="398" name="Google Shape;398;p63"/>
          <p:cNvSpPr txBox="1"/>
          <p:nvPr/>
        </p:nvSpPr>
        <p:spPr>
          <a:xfrm>
            <a:off x="5060850" y="28022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125" y="3502098"/>
            <a:ext cx="7035749" cy="13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cs typeface="+mj-cs"/>
              </a:rPr>
              <a:t>در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واقع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دنبال</a:t>
            </a:r>
            <a:r>
              <a:rPr lang="en-GB" dirty="0">
                <a:cs typeface="+mj-cs"/>
              </a:rPr>
              <a:t> </a:t>
            </a:r>
            <a:endParaRPr dirty="0">
              <a:cs typeface="+mj-c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cs typeface="+mj-cs"/>
              </a:rPr>
              <a:t>probability mass function </a:t>
            </a:r>
            <a:endParaRPr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هستیم</a:t>
            </a:r>
            <a:r>
              <a:rPr lang="en-GB" dirty="0">
                <a:cs typeface="+mj-cs"/>
              </a:rPr>
              <a:t>. </a:t>
            </a:r>
            <a:r>
              <a:rPr lang="en-GB" dirty="0" err="1">
                <a:cs typeface="+mj-cs"/>
              </a:rPr>
              <a:t>ما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می‌گوییم</a:t>
            </a:r>
            <a:r>
              <a:rPr lang="en-GB" dirty="0">
                <a:cs typeface="+mj-cs"/>
              </a:rPr>
              <a:t> PMF </a:t>
            </a:r>
            <a:r>
              <a:rPr lang="fa-IR" dirty="0" smtClean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چون</a:t>
            </a:r>
            <a:r>
              <a:rPr lang="en-GB" dirty="0" smtClean="0">
                <a:cs typeface="+mj-cs"/>
              </a:rPr>
              <a:t> </a:t>
            </a:r>
            <a:r>
              <a:rPr lang="en-GB" dirty="0" err="1">
                <a:cs typeface="+mj-cs"/>
              </a:rPr>
              <a:t>تعداد</a:t>
            </a:r>
            <a:r>
              <a:rPr lang="en-GB" dirty="0">
                <a:cs typeface="+mj-cs"/>
              </a:rPr>
              <a:t> y </a:t>
            </a:r>
            <a:r>
              <a:rPr lang="en-GB" dirty="0" err="1">
                <a:cs typeface="+mj-cs"/>
              </a:rPr>
              <a:t>ها</a:t>
            </a:r>
            <a:r>
              <a:rPr lang="en-GB" dirty="0">
                <a:cs typeface="+mj-cs"/>
              </a:rPr>
              <a:t> </a:t>
            </a:r>
            <a:r>
              <a:rPr lang="en-GB" dirty="0" smtClean="0">
                <a:cs typeface="+mj-cs"/>
              </a:rPr>
              <a:t>۳</a:t>
            </a:r>
            <a:r>
              <a:rPr lang="fa-IR" dirty="0" smtClean="0">
                <a:cs typeface="+mj-cs"/>
              </a:rPr>
              <a:t> </a:t>
            </a:r>
            <a:r>
              <a:rPr lang="en-GB" dirty="0" err="1" smtClean="0">
                <a:cs typeface="+mj-cs"/>
              </a:rPr>
              <a:t>تاست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</p:txBody>
      </p:sp>
      <p:pic>
        <p:nvPicPr>
          <p:cNvPr id="406" name="Google Shape;406;p64"/>
          <p:cNvPicPr preferRelativeResize="0"/>
          <p:nvPr/>
        </p:nvPicPr>
        <p:blipFill rotWithShape="1">
          <a:blip r:embed="rId3">
            <a:alphaModFix/>
          </a:blip>
          <a:srcRect r="3138" b="5464"/>
          <a:stretch/>
        </p:blipFill>
        <p:spPr>
          <a:xfrm>
            <a:off x="1664025" y="2840200"/>
            <a:ext cx="5658650" cy="13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5"/>
          <p:cNvSpPr txBox="1">
            <a:spLocks noGrp="1"/>
          </p:cNvSpPr>
          <p:nvPr>
            <p:ph type="body" idx="1"/>
          </p:nvPr>
        </p:nvSpPr>
        <p:spPr>
          <a:xfrm>
            <a:off x="311700" y="2362199"/>
            <a:ext cx="8520600" cy="2206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می‌توان</a:t>
            </a:r>
            <a:r>
              <a:rPr lang="en-GB" dirty="0">
                <a:cs typeface="+mj-cs"/>
              </a:rPr>
              <a:t> </a:t>
            </a:r>
            <a:r>
              <a:rPr lang="en-GB" dirty="0" smtClean="0">
                <a:latin typeface="+mj-lt"/>
                <a:cs typeface="+mj-cs"/>
              </a:rPr>
              <a:t>Random </a:t>
            </a:r>
            <a:r>
              <a:rPr lang="en-GB" dirty="0" err="1">
                <a:latin typeface="+mj-lt"/>
                <a:cs typeface="+mj-cs"/>
              </a:rPr>
              <a:t>variable</a:t>
            </a:r>
            <a:r>
              <a:rPr lang="en-GB" dirty="0" err="1">
                <a:cs typeface="+mj-cs"/>
              </a:rPr>
              <a:t>های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پیوسته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داشت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مثل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حالت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فیچرهای</a:t>
            </a:r>
            <a:r>
              <a:rPr lang="en-GB" dirty="0">
                <a:cs typeface="+mj-cs"/>
              </a:rPr>
              <a:t> iris </a:t>
            </a:r>
            <a:r>
              <a:rPr lang="en-GB" dirty="0" err="1">
                <a:cs typeface="+mj-cs"/>
              </a:rPr>
              <a:t>یا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مخلوطی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از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گسسته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پیوسته</a:t>
            </a:r>
            <a:r>
              <a:rPr lang="en-GB" dirty="0">
                <a:cs typeface="+mj-cs"/>
              </a:rPr>
              <a:t>، </a:t>
            </a:r>
            <a:r>
              <a:rPr lang="en-GB" dirty="0" err="1">
                <a:cs typeface="+mj-cs"/>
              </a:rPr>
              <a:t>مثل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حالت</a:t>
            </a:r>
            <a:r>
              <a:rPr lang="en-GB" dirty="0">
                <a:cs typeface="+mj-cs"/>
              </a:rPr>
              <a:t> </a:t>
            </a:r>
            <a:r>
              <a:rPr lang="en-GB" dirty="0" smtClean="0">
                <a:latin typeface="+mj-lt"/>
                <a:cs typeface="+mj-cs"/>
              </a:rPr>
              <a:t>Titanic</a:t>
            </a:r>
            <a:endParaRPr dirty="0">
              <a:latin typeface="+mj-lt"/>
              <a:cs typeface="+mj-c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>
            <a:spLocks noGrp="1"/>
          </p:cNvSpPr>
          <p:nvPr>
            <p:ph type="title"/>
          </p:nvPr>
        </p:nvSpPr>
        <p:spPr>
          <a:xfrm>
            <a:off x="292650" y="9906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600" dirty="0" err="1">
                <a:cs typeface="+mj-cs"/>
              </a:rPr>
              <a:t>بنابراین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در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نهایت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هدف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یافتن</a:t>
            </a:r>
            <a:r>
              <a:rPr lang="en-GB" sz="1600" dirty="0">
                <a:cs typeface="+mj-cs"/>
              </a:rPr>
              <a:t> PMF </a:t>
            </a:r>
            <a:r>
              <a:rPr lang="en-GB" sz="1600" dirty="0" err="1">
                <a:cs typeface="+mj-cs"/>
              </a:rPr>
              <a:t>دیتایی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است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مخلوطی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از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متغیرهای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تصادفی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را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در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خود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دارد</a:t>
            </a:r>
            <a:r>
              <a:rPr lang="en-GB" sz="1600" dirty="0">
                <a:cs typeface="+mj-cs"/>
              </a:rPr>
              <a:t>.</a:t>
            </a:r>
            <a:endParaRPr sz="1600" dirty="0">
              <a:cs typeface="+mj-cs"/>
            </a:endParaRPr>
          </a:p>
        </p:txBody>
      </p:sp>
      <p:pic>
        <p:nvPicPr>
          <p:cNvPr id="418" name="Google Shape;4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50" y="1563301"/>
            <a:ext cx="6283250" cy="32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7"/>
          <p:cNvSpPr txBox="1">
            <a:spLocks noGrp="1"/>
          </p:cNvSpPr>
          <p:nvPr>
            <p:ph type="body" idx="1"/>
          </p:nvPr>
        </p:nvSpPr>
        <p:spPr>
          <a:xfrm>
            <a:off x="302175" y="1924050"/>
            <a:ext cx="8520600" cy="2311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dk1"/>
                </a:solidFill>
                <a:cs typeface="+mj-cs"/>
              </a:rPr>
              <a:t>خیلی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اوقات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نمی‌دانیم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دیتا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چگونه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است</a:t>
            </a:r>
            <a:r>
              <a:rPr lang="en-GB" dirty="0">
                <a:solidFill>
                  <a:schemeClr val="dk1"/>
                </a:solidFill>
                <a:cs typeface="+mj-cs"/>
              </a:rPr>
              <a:t> و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این</a:t>
            </a:r>
            <a:r>
              <a:rPr lang="en-GB" dirty="0">
                <a:solidFill>
                  <a:schemeClr val="dk1"/>
                </a:solidFill>
                <a:cs typeface="+mj-cs"/>
              </a:rPr>
              <a:t> random variable 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ها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یا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اسم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ستون‌ها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نماینده‌ی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چه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چیزی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هستند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ولی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هدف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ما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این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است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که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خود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دیتا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را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بررسی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کنیم</a:t>
            </a:r>
            <a:r>
              <a:rPr lang="en-GB" dirty="0">
                <a:solidFill>
                  <a:schemeClr val="dk1"/>
                </a:solidFill>
                <a:cs typeface="+mj-cs"/>
              </a:rPr>
              <a:t> و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تابع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توزیع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احتمال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آن‌ها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را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پیدا</a:t>
            </a:r>
            <a:r>
              <a:rPr lang="en-GB" dirty="0">
                <a:solidFill>
                  <a:schemeClr val="dk1"/>
                </a:solidFill>
                <a:cs typeface="+mj-cs"/>
              </a:rPr>
              <a:t> </a:t>
            </a:r>
            <a:r>
              <a:rPr lang="en-GB" dirty="0" err="1">
                <a:solidFill>
                  <a:schemeClr val="dk1"/>
                </a:solidFill>
                <a:cs typeface="+mj-cs"/>
              </a:rPr>
              <a:t>کنیم</a:t>
            </a:r>
            <a:r>
              <a:rPr lang="en-GB" dirty="0">
                <a:solidFill>
                  <a:schemeClr val="dk1"/>
                </a:solidFill>
                <a:cs typeface="+mj-cs"/>
              </a:rPr>
              <a:t>.</a:t>
            </a:r>
            <a:endParaRPr dirty="0">
              <a:solidFill>
                <a:schemeClr val="dk1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>
            <a:spLocks noGrp="1"/>
          </p:cNvSpPr>
          <p:nvPr>
            <p:ph type="title"/>
          </p:nvPr>
        </p:nvSpPr>
        <p:spPr>
          <a:xfrm>
            <a:off x="411550" y="2271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a-IR" dirty="0" smtClean="0">
                <a:solidFill>
                  <a:schemeClr val="dk2"/>
                </a:solidFill>
                <a:cs typeface="+mj-cs"/>
              </a:rPr>
              <a:t>بگذارید دیتا خودش حرف بزند!</a:t>
            </a:r>
            <a:endParaRPr dirty="0">
              <a:solidFill>
                <a:schemeClr val="dk2"/>
              </a:solidFill>
              <a:cs typeface="+mj-cs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338" y="1274226"/>
            <a:ext cx="7884975" cy="29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402025" y="725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Looking backward → statistics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Looking forward → probability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800" y="1744775"/>
            <a:ext cx="6215974" cy="26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0"/>
          <p:cNvSpPr txBox="1">
            <a:spLocks noGrp="1"/>
          </p:cNvSpPr>
          <p:nvPr>
            <p:ph type="body" idx="1"/>
          </p:nvPr>
        </p:nvSpPr>
        <p:spPr>
          <a:xfrm>
            <a:off x="311700" y="2000249"/>
            <a:ext cx="8520600" cy="1524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cs typeface="+mj-cs"/>
              </a:rPr>
              <a:t>فرض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کنید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هدف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یافت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احتمال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یک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متغیر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تصادفی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پیوسته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است</a:t>
            </a:r>
            <a:r>
              <a:rPr lang="en-GB" sz="1600" dirty="0">
                <a:cs typeface="+mj-cs"/>
              </a:rPr>
              <a:t>، </a:t>
            </a:r>
            <a:r>
              <a:rPr lang="en-GB" sz="1600" dirty="0" err="1">
                <a:cs typeface="+mj-cs"/>
              </a:rPr>
              <a:t>آن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وقت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چه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رخ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می‌دهد</a:t>
            </a:r>
            <a:r>
              <a:rPr lang="en-GB" sz="1600" dirty="0">
                <a:cs typeface="+mj-cs"/>
              </a:rPr>
              <a:t>؟ </a:t>
            </a:r>
            <a:r>
              <a:rPr lang="en-GB" sz="1600" dirty="0" err="1">
                <a:cs typeface="+mj-cs"/>
              </a:rPr>
              <a:t>دیگر</a:t>
            </a:r>
            <a:r>
              <a:rPr lang="en-GB" sz="1600" dirty="0">
                <a:cs typeface="+mj-cs"/>
              </a:rPr>
              <a:t> PMF </a:t>
            </a:r>
            <a:r>
              <a:rPr lang="en-GB" sz="1600" dirty="0" err="1">
                <a:cs typeface="+mj-cs"/>
              </a:rPr>
              <a:t>نداریم</a:t>
            </a:r>
            <a:r>
              <a:rPr lang="en-GB" sz="1600" dirty="0">
                <a:cs typeface="+mj-cs"/>
              </a:rPr>
              <a:t>!</a:t>
            </a:r>
            <a:endParaRPr sz="1600"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cs typeface="+mj-c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1"/>
          <p:cNvSpPr txBox="1">
            <a:spLocks noGrp="1"/>
          </p:cNvSpPr>
          <p:nvPr>
            <p:ph type="body" idx="1"/>
          </p:nvPr>
        </p:nvSpPr>
        <p:spPr>
          <a:xfrm>
            <a:off x="311700" y="2657475"/>
            <a:ext cx="8520600" cy="1969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 err="1">
                <a:cs typeface="+mj-cs"/>
              </a:rPr>
              <a:t>در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حالتی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مانند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تشخیص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عکس</a:t>
            </a:r>
            <a:r>
              <a:rPr lang="en-GB" sz="1600" dirty="0">
                <a:cs typeface="+mj-cs"/>
              </a:rPr>
              <a:t>، x </a:t>
            </a:r>
            <a:r>
              <a:rPr lang="en-GB" sz="1600" dirty="0" err="1">
                <a:cs typeface="+mj-cs"/>
              </a:rPr>
              <a:t>ها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را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داریم</a:t>
            </a:r>
            <a:r>
              <a:rPr lang="en-GB" sz="1600" dirty="0">
                <a:cs typeface="+mj-cs"/>
              </a:rPr>
              <a:t>، </a:t>
            </a:r>
            <a:r>
              <a:rPr lang="en-GB" sz="1600" dirty="0" err="1">
                <a:cs typeface="+mj-cs"/>
              </a:rPr>
              <a:t>مثلا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شدت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پیکسل‌هاست</a:t>
            </a:r>
            <a:r>
              <a:rPr lang="en-GB" sz="1600" dirty="0">
                <a:cs typeface="+mj-cs"/>
              </a:rPr>
              <a:t>. </a:t>
            </a:r>
            <a:r>
              <a:rPr lang="en-GB" sz="1600" dirty="0" err="1">
                <a:cs typeface="+mj-cs"/>
              </a:rPr>
              <a:t>حالا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هدف</a:t>
            </a:r>
            <a:r>
              <a:rPr lang="en-GB" sz="1600" dirty="0">
                <a:cs typeface="+mj-cs"/>
              </a:rPr>
              <a:t> y </a:t>
            </a:r>
            <a:r>
              <a:rPr lang="en-GB" sz="1600" dirty="0" err="1">
                <a:cs typeface="+mj-cs"/>
              </a:rPr>
              <a:t>هست</a:t>
            </a:r>
            <a:r>
              <a:rPr lang="en-GB" sz="1600" dirty="0">
                <a:cs typeface="+mj-cs"/>
              </a:rPr>
              <a:t>. و </a:t>
            </a:r>
            <a:r>
              <a:rPr lang="en-GB" sz="1600" dirty="0" err="1">
                <a:cs typeface="+mj-cs"/>
              </a:rPr>
              <a:t>بطور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کلی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Xها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را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داریم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ولی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چگونه</a:t>
            </a:r>
            <a:r>
              <a:rPr lang="en-GB" sz="1600" dirty="0">
                <a:cs typeface="+mj-cs"/>
              </a:rPr>
              <a:t> y </a:t>
            </a:r>
            <a:r>
              <a:rPr lang="en-GB" sz="1600" dirty="0" err="1">
                <a:cs typeface="+mj-cs"/>
              </a:rPr>
              <a:t>را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حساب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کنیم</a:t>
            </a:r>
            <a:r>
              <a:rPr lang="en-GB" sz="1600" dirty="0">
                <a:cs typeface="+mj-cs"/>
              </a:rPr>
              <a:t>؟</a:t>
            </a:r>
            <a:endParaRPr sz="1600" dirty="0">
              <a:cs typeface="+mj-cs"/>
            </a:endParaRPr>
          </a:p>
          <a:p>
            <a:pPr marL="0" lvl="0" indent="0" algn="r" rtl="1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 dirty="0" err="1">
                <a:cs typeface="+mj-cs"/>
              </a:rPr>
              <a:t>می‌بایست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یک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مدل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احتمالاتی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err="1">
                <a:cs typeface="+mj-cs"/>
              </a:rPr>
              <a:t>بسازیم</a:t>
            </a:r>
            <a:r>
              <a:rPr lang="en-GB" sz="1600" dirty="0">
                <a:cs typeface="+mj-cs"/>
              </a:rPr>
              <a:t> </a:t>
            </a:r>
            <a:r>
              <a:rPr lang="en-GB" sz="1600" dirty="0" smtClean="0">
                <a:cs typeface="+mj-cs"/>
              </a:rPr>
              <a:t>PMF</a:t>
            </a:r>
            <a:r>
              <a:rPr lang="fa-IR" sz="1600" dirty="0" smtClean="0">
                <a:cs typeface="+mj-cs"/>
              </a:rPr>
              <a:t> </a:t>
            </a:r>
            <a:r>
              <a:rPr lang="en-GB" sz="1600" dirty="0" smtClean="0">
                <a:cs typeface="+mj-cs"/>
              </a:rPr>
              <a:t>و</a:t>
            </a:r>
            <a:r>
              <a:rPr lang="en-GB" sz="1600" dirty="0">
                <a:cs typeface="+mj-cs"/>
              </a:rPr>
              <a:t>…</a:t>
            </a:r>
            <a:endParaRPr sz="1600" dirty="0"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753" y="1266020"/>
            <a:ext cx="4248743" cy="114316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Problems:	</a:t>
            </a:r>
            <a:endParaRPr/>
          </a:p>
        </p:txBody>
      </p:sp>
      <p:sp>
        <p:nvSpPr>
          <p:cNvPr id="453" name="Google Shape;453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How to handle continuous random variables in the target?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How to handle joint variable of multiple random variables? (They have different distribution as solo but work jointly and create another distribution)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dirty="0"/>
              <a:t>Case 1: are the random variables all continuous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GB" dirty="0"/>
              <a:t>Case 2: are the random variables all discrete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dirty="0"/>
              <a:t>What if the several random variables have mixed types? (</a:t>
            </a:r>
            <a:r>
              <a:rPr lang="en-GB" sz="1400" dirty="0"/>
              <a:t>continuous and discrete)</a:t>
            </a:r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3"/>
          <p:cNvSpPr txBox="1">
            <a:spLocks noGrp="1"/>
          </p:cNvSpPr>
          <p:nvPr>
            <p:ph type="title"/>
          </p:nvPr>
        </p:nvSpPr>
        <p:spPr>
          <a:xfrm>
            <a:off x="254550" y="2169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Continuous random variables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Exponential random variable</a:t>
            </a:r>
            <a:endParaRPr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08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Partition</a:t>
            </a:r>
            <a:endParaRPr dirty="0"/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075" y="904400"/>
            <a:ext cx="2223722" cy="3820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36523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Demorgan laws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325" y="1828800"/>
            <a:ext cx="5467350" cy="14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225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57" y="395136"/>
            <a:ext cx="908122" cy="833482"/>
          </a:xfrm>
          <a:prstGeom prst="rect">
            <a:avLst/>
          </a:prstGeom>
        </p:spPr>
      </p:pic>
      <p:sp>
        <p:nvSpPr>
          <p:cNvPr id="5" name="Google Shape;136;p25"/>
          <p:cNvSpPr txBox="1">
            <a:spLocks/>
          </p:cNvSpPr>
          <p:nvPr/>
        </p:nvSpPr>
        <p:spPr>
          <a:xfrm>
            <a:off x="230818" y="110392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smtClean="0"/>
              <a:t>Universal set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0818" y="2516912"/>
            <a:ext cx="86348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F1F1F"/>
                </a:solidFill>
                <a:latin typeface="+mj-lt"/>
              </a:rPr>
              <a:t>Every set is a subset of the universal 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F1F1F"/>
                </a:solidFill>
                <a:latin typeface="+mj-lt"/>
              </a:rPr>
              <a:t>The union of all sets is the universal 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F1F1F"/>
                </a:solidFill>
                <a:latin typeface="+mj-lt"/>
              </a:rPr>
              <a:t>The intersection of the empty set and the universal set is the empty 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1F1F1F"/>
                </a:solidFill>
                <a:latin typeface="+mj-lt"/>
              </a:rPr>
              <a:t>The complement of the universal set is the empty set.</a:t>
            </a:r>
          </a:p>
        </p:txBody>
      </p:sp>
    </p:spTree>
    <p:extLst>
      <p:ext uri="{BB962C8B-B14F-4D97-AF65-F5344CB8AC3E}">
        <p14:creationId xmlns:p14="http://schemas.microsoft.com/office/powerpoint/2010/main" val="139050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Complement</a:t>
            </a:r>
            <a:br>
              <a:rPr lang="en-GB" dirty="0" smtClean="0"/>
            </a:br>
            <a:r>
              <a:rPr lang="en-GB" dirty="0" smtClean="0"/>
              <a:t> </a:t>
            </a:r>
            <a:r>
              <a:rPr lang="en-GB" dirty="0" err="1">
                <a:cs typeface="+mj-cs"/>
              </a:rPr>
              <a:t>مکمل</a:t>
            </a:r>
            <a:endParaRPr dirty="0"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377" y="1390038"/>
            <a:ext cx="3924848" cy="981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597" y="2527694"/>
            <a:ext cx="2581635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 smtClean="0">
                <a:cs typeface="+mj-cs"/>
              </a:rPr>
              <a:t>مجموعه</a:t>
            </a:r>
            <a:endParaRPr b="1" dirty="0">
              <a:cs typeface="+mj-cs"/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buNone/>
            </a:pPr>
            <a:r>
              <a:rPr lang="fa-IR" dirty="0" smtClean="0">
                <a:cs typeface="+mj-cs"/>
              </a:rPr>
              <a:t>مجموعه</a:t>
            </a:r>
            <a:r>
              <a:rPr lang="fa-IR" dirty="0">
                <a:cs typeface="+mj-cs"/>
              </a:rPr>
              <a:t>‌</a:t>
            </a:r>
            <a:r>
              <a:rPr lang="fa-IR" dirty="0" smtClean="0">
                <a:cs typeface="+mj-cs"/>
              </a:rPr>
              <a:t>ای </a:t>
            </a:r>
            <a:r>
              <a:rPr lang="fa-IR" dirty="0">
                <a:cs typeface="+mj-cs"/>
              </a:rPr>
              <a:t>که این ویژگی ها را دارد</a:t>
            </a:r>
          </a:p>
          <a:p>
            <a:pPr marL="0" lvl="0" indent="0" algn="r" rtl="1">
              <a:buNone/>
            </a:pPr>
            <a:r>
              <a:rPr lang="fa-IR" dirty="0">
                <a:cs typeface="+mj-cs"/>
              </a:rPr>
              <a:t>نامرتب (هیچ موقعیتی برای اشیا وجود ندارد و به </a:t>
            </a:r>
            <a:r>
              <a:rPr lang="fa-IR" dirty="0" smtClean="0">
                <a:cs typeface="+mj-cs"/>
              </a:rPr>
              <a:t>شافل کردن اشیا </a:t>
            </a:r>
            <a:r>
              <a:rPr lang="fa-IR" dirty="0">
                <a:cs typeface="+mj-cs"/>
              </a:rPr>
              <a:t>مجموعه چیزی را تغییر </a:t>
            </a:r>
            <a:r>
              <a:rPr lang="fa-IR" dirty="0" smtClean="0">
                <a:cs typeface="+mj-cs"/>
              </a:rPr>
              <a:t>نمی‌دهد</a:t>
            </a:r>
            <a:r>
              <a:rPr lang="fa-IR" dirty="0">
                <a:cs typeface="+mj-cs"/>
              </a:rPr>
              <a:t>)</a:t>
            </a:r>
          </a:p>
          <a:p>
            <a:pPr marL="0" lvl="0" indent="0" algn="r" rtl="1">
              <a:buNone/>
            </a:pPr>
            <a:r>
              <a:rPr lang="fa-IR" dirty="0">
                <a:cs typeface="+mj-cs"/>
              </a:rPr>
              <a:t>منحصر به فرد (بدون کپی</a:t>
            </a:r>
            <a:r>
              <a:rPr lang="fa-IR" dirty="0" smtClean="0">
                <a:cs typeface="+mj-cs"/>
              </a:rPr>
              <a:t>)</a:t>
            </a:r>
          </a:p>
          <a:p>
            <a:pPr marL="0" lvl="0" indent="0" algn="r" rtl="1">
              <a:buNone/>
            </a:pPr>
            <a:endParaRPr lang="fa-IR" dirty="0">
              <a:cs typeface="+mj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68547" y="2417862"/>
            <a:ext cx="22781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>
                <a:solidFill>
                  <a:srgbClr val="444746"/>
                </a:solidFill>
                <a:latin typeface="Google Sans Mono"/>
              </a:rPr>
              <a:t>A = {1, 2, 3, 4} </a:t>
            </a:r>
            <a:endParaRPr lang="pt-BR" sz="2400" b="1" dirty="0" smtClean="0">
              <a:solidFill>
                <a:srgbClr val="444746"/>
              </a:solidFill>
              <a:latin typeface="Google Sans Mono"/>
            </a:endParaRPr>
          </a:p>
          <a:p>
            <a:r>
              <a:rPr lang="pt-BR" sz="2400" b="1" dirty="0" smtClean="0">
                <a:solidFill>
                  <a:srgbClr val="444746"/>
                </a:solidFill>
                <a:latin typeface="Google Sans Mono"/>
              </a:rPr>
              <a:t>1 </a:t>
            </a:r>
            <a:r>
              <a:rPr lang="pt-BR" sz="2400" b="1" dirty="0">
                <a:solidFill>
                  <a:srgbClr val="444746"/>
                </a:solidFill>
                <a:latin typeface="Google Sans Mono"/>
              </a:rPr>
              <a:t>∉ A</a:t>
            </a:r>
            <a:endParaRPr lang="en-US" sz="2400" b="1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2" y="637158"/>
            <a:ext cx="8602275" cy="7811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8373" y="1588307"/>
            <a:ext cx="7637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F1F1F"/>
                </a:solidFill>
                <a:latin typeface="+mj-lt"/>
              </a:rPr>
              <a:t>P(email is spam) </a:t>
            </a:r>
            <a:r>
              <a:rPr lang="en-US" sz="1600" dirty="0">
                <a:solidFill>
                  <a:srgbClr val="1F1F1F"/>
                </a:solidFill>
                <a:latin typeface="+mj-lt"/>
              </a:rPr>
              <a:t>is the probability that the email is spam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F1F1F"/>
                </a:solidFill>
                <a:latin typeface="+mj-lt"/>
              </a:rPr>
              <a:t>P(email has feature) </a:t>
            </a:r>
            <a:r>
              <a:rPr lang="en-US" sz="1600" dirty="0">
                <a:solidFill>
                  <a:srgbClr val="1F1F1F"/>
                </a:solidFill>
                <a:latin typeface="+mj-lt"/>
              </a:rPr>
              <a:t>is the probability that the email has a certain feature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1F1F1F"/>
                </a:solidFill>
                <a:latin typeface="+mj-lt"/>
              </a:rPr>
              <a:t>P(email is </a:t>
            </a:r>
            <a:r>
              <a:rPr lang="en-US" sz="1600" b="1" dirty="0" err="1">
                <a:solidFill>
                  <a:srgbClr val="1F1F1F"/>
                </a:solidFill>
                <a:latin typeface="+mj-lt"/>
              </a:rPr>
              <a:t>spam|email</a:t>
            </a:r>
            <a:r>
              <a:rPr lang="en-US" sz="1600" b="1" dirty="0">
                <a:solidFill>
                  <a:srgbClr val="1F1F1F"/>
                </a:solidFill>
                <a:latin typeface="+mj-lt"/>
              </a:rPr>
              <a:t> has feature) </a:t>
            </a:r>
            <a:r>
              <a:rPr lang="en-US" sz="1600" dirty="0">
                <a:solidFill>
                  <a:srgbClr val="1F1F1F"/>
                </a:solidFill>
                <a:latin typeface="+mj-lt"/>
              </a:rPr>
              <a:t>is the probability that the email is spam given that it has a certain feature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488373" y="3286885"/>
            <a:ext cx="76373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Google Sans"/>
              </a:rPr>
              <a:t>we might find that 70% of spam emails contain the word "free" and 40% of spam emails contain the word "sale".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6" y="3964508"/>
            <a:ext cx="8649907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45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Bayes Rule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1600" y="371125"/>
            <a:ext cx="4747187" cy="8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8925" y="2543437"/>
            <a:ext cx="4340526" cy="6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6788" y="3431562"/>
            <a:ext cx="5464800" cy="73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2452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this notion all the modes are either generative or descrimeantor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4363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مثال:</a:t>
            </a:r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احتمال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اینکه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عکس</a:t>
            </a:r>
            <a:r>
              <a:rPr lang="en-GB" dirty="0">
                <a:cs typeface="+mj-cs"/>
              </a:rPr>
              <a:t> I </a:t>
            </a:r>
            <a:r>
              <a:rPr lang="en-GB" dirty="0" err="1">
                <a:cs typeface="+mj-cs"/>
              </a:rPr>
              <a:t>ام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عکسی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است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خصوصیات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عکس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پنجم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دیتامون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رو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داشته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باشد</a:t>
            </a:r>
            <a:r>
              <a:rPr lang="en-GB" dirty="0">
                <a:cs typeface="+mj-cs"/>
              </a:rPr>
              <a:t>.</a:t>
            </a:r>
            <a:endParaRPr dirty="0"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12" y="2379595"/>
            <a:ext cx="7030431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2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2314575"/>
            <a:ext cx="8520600" cy="714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 err="1">
                <a:cs typeface="+mj-cs"/>
              </a:rPr>
              <a:t>مجموعه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می‌تواند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هر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نوع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شی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داشته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باشد</a:t>
            </a:r>
            <a:r>
              <a:rPr lang="en-GB" dirty="0">
                <a:cs typeface="+mj-cs"/>
              </a:rPr>
              <a:t>، </a:t>
            </a:r>
            <a:r>
              <a:rPr lang="en-GB" dirty="0" err="1">
                <a:cs typeface="+mj-cs"/>
              </a:rPr>
              <a:t>بهتر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است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که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از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یک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نوع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دیتا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استفاده</a:t>
            </a:r>
            <a:r>
              <a:rPr lang="en-GB" dirty="0">
                <a:cs typeface="+mj-cs"/>
              </a:rPr>
              <a:t> </a:t>
            </a:r>
            <a:r>
              <a:rPr lang="en-GB" dirty="0" err="1">
                <a:cs typeface="+mj-cs"/>
              </a:rPr>
              <a:t>شود</a:t>
            </a:r>
            <a:endParaRPr dirty="0"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73102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cs typeface="+mj-cs"/>
              </a:rPr>
              <a:t>عملیات مجموعه</a:t>
            </a:r>
            <a:endParaRPr dirty="0">
              <a:cs typeface="+mj-cs"/>
            </a:endParaRPr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1492800" y="1386848"/>
            <a:ext cx="1240875" cy="10160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a-IR" dirty="0" smtClean="0">
                <a:cs typeface="+mj-cs"/>
              </a:rPr>
              <a:t>اجتماع</a:t>
            </a:r>
            <a:endParaRPr dirty="0">
              <a:cs typeface="+mj-cs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474" y="1991600"/>
            <a:ext cx="2497075" cy="2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2071" y="2238812"/>
            <a:ext cx="2202875" cy="192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5517096" y="1454997"/>
            <a:ext cx="2435450" cy="439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114300" lvl="0" indent="0" algn="ctr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a-IR" dirty="0" smtClean="0">
                <a:cs typeface="+mj-cs"/>
              </a:rPr>
              <a:t>زیرمجموعه</a:t>
            </a:r>
            <a:endParaRPr dirty="0">
              <a:cs typeface="+mj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Custom 17">
      <a:majorFont>
        <a:latin typeface="Open Sans"/>
        <a:ea typeface=""/>
        <a:cs typeface="B Yekan"/>
      </a:majorFont>
      <a:minorFont>
        <a:latin typeface="Open Sans"/>
        <a:ea typeface=""/>
        <a:cs typeface="B Yek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Custom 18">
      <a:majorFont>
        <a:latin typeface="Open Sans"/>
        <a:ea typeface=""/>
        <a:cs typeface="B Yekan"/>
      </a:majorFont>
      <a:minorFont>
        <a:latin typeface="Open Sans"/>
        <a:ea typeface=""/>
        <a:cs typeface="B Yek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1656</Words>
  <Application>Microsoft Office PowerPoint</Application>
  <PresentationFormat>On-screen Show (16:9)</PresentationFormat>
  <Paragraphs>169</Paragraphs>
  <Slides>73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Google Sans</vt:lpstr>
      <vt:lpstr>Open Sans</vt:lpstr>
      <vt:lpstr>Roboto</vt:lpstr>
      <vt:lpstr>Google Sans Mono</vt:lpstr>
      <vt:lpstr>B Yekan</vt:lpstr>
      <vt:lpstr>Simple Light</vt:lpstr>
      <vt:lpstr>Probability</vt:lpstr>
      <vt:lpstr>Probability vs. Statistics</vt:lpstr>
      <vt:lpstr>احتمال چیست؟</vt:lpstr>
      <vt:lpstr>آمار چیست؟</vt:lpstr>
      <vt:lpstr>PowerPoint Presentation</vt:lpstr>
      <vt:lpstr>PowerPoint Presentation</vt:lpstr>
      <vt:lpstr>مجموعه</vt:lpstr>
      <vt:lpstr>PowerPoint Presentation</vt:lpstr>
      <vt:lpstr>عملیات مجموعه</vt:lpstr>
      <vt:lpstr>برابری دو مجموعه</vt:lpstr>
      <vt:lpstr>مجموعه‌ای که مجموعه‌ی تهی را دارد خود تهی نیست!</vt:lpstr>
      <vt:lpstr>difference</vt:lpstr>
      <vt:lpstr>Disjoint sets</vt:lpstr>
      <vt:lpstr>مجموعه‌ها در پایتون</vt:lpstr>
      <vt:lpstr>Experiment آزمایش</vt:lpstr>
      <vt:lpstr>Random experiment </vt:lpstr>
      <vt:lpstr>فضای نمونه: مجموعه تمامی حالات ممکن نتیجه‌ی آزمایش</vt:lpstr>
      <vt:lpstr>Event رخداد</vt:lpstr>
      <vt:lpstr>Probability Model</vt:lpstr>
      <vt:lpstr>binomial distribution</vt:lpstr>
      <vt:lpstr>Biased coin</vt:lpstr>
      <vt:lpstr>اصول احتمال</vt:lpstr>
      <vt:lpstr>Rules from those axioms</vt:lpstr>
      <vt:lpstr>Conditional Probability</vt:lpstr>
      <vt:lpstr>PowerPoint Presentation</vt:lpstr>
      <vt:lpstr>PowerPoint Presentation</vt:lpstr>
      <vt:lpstr>PowerPoint Presentation</vt:lpstr>
      <vt:lpstr>Total Probability Theorem</vt:lpstr>
      <vt:lpstr>PowerPoint Presentation</vt:lpstr>
      <vt:lpstr>مثال‌ها</vt:lpstr>
      <vt:lpstr>Classifying emails </vt:lpstr>
      <vt:lpstr>Example 2: Predicting the likelihood of a customer making a purchase </vt:lpstr>
      <vt:lpstr>Example 3: Detecting anomalies in data  </vt:lpstr>
      <vt:lpstr>Bayes Rule</vt:lpstr>
      <vt:lpstr>PowerPoint Presentation</vt:lpstr>
      <vt:lpstr>۱. Independence</vt:lpstr>
      <vt:lpstr>Direct consequense of A independent of B is:</vt:lpstr>
      <vt:lpstr>۲. Conditional independence</vt:lpstr>
      <vt:lpstr>PowerPoint Presentation</vt:lpstr>
      <vt:lpstr>Probability Model: Conditioning  The Link Between conditional probability and Machine Learning</vt:lpstr>
      <vt:lpstr>Conditional Probability in Machine Learning</vt:lpstr>
      <vt:lpstr>Random Variables</vt:lpstr>
      <vt:lpstr>PowerPoint Presentation</vt:lpstr>
      <vt:lpstr>برای یک experiment می‌توان RVهای متفاوتی داشت، مثلا شیر آمدن، خط آمدن و…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Mastering Probability and Statistics in Python - Part 5</vt:lpstr>
      <vt:lpstr>Mastering Probability and Statistics in Python - Part 5</vt:lpstr>
      <vt:lpstr>Mastering Probability and Statistics in Python - Part 5</vt:lpstr>
      <vt:lpstr>PowerPoint Presentation</vt:lpstr>
      <vt:lpstr>PowerPoint Presentation</vt:lpstr>
      <vt:lpstr>بنابراین در نهایت هدف یافتن PMF دیتایی است که مخلوطی از متغیرهای تصادفی را در خود دارد.</vt:lpstr>
      <vt:lpstr>PowerPoint Presentation</vt:lpstr>
      <vt:lpstr>بگذارید دیتا خودش حرف بزند! </vt:lpstr>
      <vt:lpstr>PowerPoint Presentation</vt:lpstr>
      <vt:lpstr>PowerPoint Presentation</vt:lpstr>
      <vt:lpstr>PowerPoint Presentation</vt:lpstr>
      <vt:lpstr>Problems: </vt:lpstr>
      <vt:lpstr>Continuous random variables</vt:lpstr>
      <vt:lpstr>Exponential random variable</vt:lpstr>
      <vt:lpstr>PowerPoint Presentation</vt:lpstr>
      <vt:lpstr>Partition</vt:lpstr>
      <vt:lpstr>Demorgan laws</vt:lpstr>
      <vt:lpstr>PowerPoint Presentation</vt:lpstr>
      <vt:lpstr>Complement  مکمل</vt:lpstr>
      <vt:lpstr>PowerPoint Presentation</vt:lpstr>
      <vt:lpstr>Bayes Rule</vt:lpstr>
      <vt:lpstr>By this notion all the modes are either generative or descrimeantor</vt:lpstr>
      <vt:lpstr>مثال: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Probability</dc:title>
  <dc:creator>PC</dc:creator>
  <cp:lastModifiedBy>PC</cp:lastModifiedBy>
  <cp:revision>151</cp:revision>
  <dcterms:modified xsi:type="dcterms:W3CDTF">2023-12-07T22:02:23Z</dcterms:modified>
</cp:coreProperties>
</file>